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  <p:sldMasterId id="2147483685" r:id="rId3"/>
  </p:sldMasterIdLst>
  <p:notesMasterIdLst>
    <p:notesMasterId r:id="rId73"/>
  </p:notesMasterIdLst>
  <p:handoutMasterIdLst>
    <p:handoutMasterId r:id="rId74"/>
  </p:handoutMasterIdLst>
  <p:sldIdLst>
    <p:sldId id="346" r:id="rId4"/>
    <p:sldId id="540" r:id="rId5"/>
    <p:sldId id="544" r:id="rId6"/>
    <p:sldId id="606" r:id="rId7"/>
    <p:sldId id="603" r:id="rId8"/>
    <p:sldId id="611" r:id="rId9"/>
    <p:sldId id="607" r:id="rId10"/>
    <p:sldId id="610" r:id="rId11"/>
    <p:sldId id="609" r:id="rId12"/>
    <p:sldId id="719" r:id="rId13"/>
    <p:sldId id="612" r:id="rId14"/>
    <p:sldId id="617" r:id="rId15"/>
    <p:sldId id="618" r:id="rId16"/>
    <p:sldId id="619" r:id="rId17"/>
    <p:sldId id="622" r:id="rId18"/>
    <p:sldId id="623" r:id="rId19"/>
    <p:sldId id="624" r:id="rId20"/>
    <p:sldId id="625" r:id="rId21"/>
    <p:sldId id="626" r:id="rId22"/>
    <p:sldId id="621" r:id="rId23"/>
    <p:sldId id="720" r:id="rId24"/>
    <p:sldId id="615" r:id="rId25"/>
    <p:sldId id="616" r:id="rId26"/>
    <p:sldId id="627" r:id="rId27"/>
    <p:sldId id="721" r:id="rId28"/>
    <p:sldId id="631" r:id="rId29"/>
    <p:sldId id="630" r:id="rId30"/>
    <p:sldId id="628" r:id="rId31"/>
    <p:sldId id="632" r:id="rId32"/>
    <p:sldId id="633" r:id="rId33"/>
    <p:sldId id="638" r:id="rId34"/>
    <p:sldId id="722" r:id="rId35"/>
    <p:sldId id="637" r:id="rId36"/>
    <p:sldId id="636" r:id="rId37"/>
    <p:sldId id="634" r:id="rId38"/>
    <p:sldId id="641" r:id="rId39"/>
    <p:sldId id="642" r:id="rId40"/>
    <p:sldId id="643" r:id="rId41"/>
    <p:sldId id="639" r:id="rId42"/>
    <p:sldId id="645" r:id="rId43"/>
    <p:sldId id="644" r:id="rId44"/>
    <p:sldId id="646" r:id="rId45"/>
    <p:sldId id="652" r:id="rId46"/>
    <p:sldId id="653" r:id="rId47"/>
    <p:sldId id="654" r:id="rId48"/>
    <p:sldId id="655" r:id="rId49"/>
    <p:sldId id="656" r:id="rId50"/>
    <p:sldId id="657" r:id="rId51"/>
    <p:sldId id="648" r:id="rId52"/>
    <p:sldId id="640" r:id="rId53"/>
    <p:sldId id="658" r:id="rId54"/>
    <p:sldId id="659" r:id="rId55"/>
    <p:sldId id="651" r:id="rId56"/>
    <p:sldId id="723" r:id="rId57"/>
    <p:sldId id="647" r:id="rId58"/>
    <p:sldId id="660" r:id="rId59"/>
    <p:sldId id="661" r:id="rId60"/>
    <p:sldId id="650" r:id="rId61"/>
    <p:sldId id="724" r:id="rId62"/>
    <p:sldId id="649" r:id="rId63"/>
    <p:sldId id="662" r:id="rId64"/>
    <p:sldId id="663" r:id="rId65"/>
    <p:sldId id="664" r:id="rId66"/>
    <p:sldId id="665" r:id="rId67"/>
    <p:sldId id="666" r:id="rId68"/>
    <p:sldId id="667" r:id="rId69"/>
    <p:sldId id="668" r:id="rId70"/>
    <p:sldId id="670" r:id="rId71"/>
    <p:sldId id="725" r:id="rId72"/>
  </p:sldIdLst>
  <p:sldSz cx="9144000" cy="6858000" type="screen4x3"/>
  <p:notesSz cx="7099300" cy="10234613"/>
  <p:defaultTextStyle>
    <a:defPPr>
      <a:defRPr lang="ko-KR"/>
    </a:defPPr>
    <a:lvl1pPr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1pPr>
    <a:lvl2pPr marL="4572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2pPr>
    <a:lvl3pPr marL="9144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3pPr>
    <a:lvl4pPr marL="13716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4pPr>
    <a:lvl5pPr marL="1828800" algn="l" rtl="0" fontAlgn="ctr" latinLnBrk="1">
      <a:lnSpc>
        <a:spcPct val="140000"/>
      </a:lnSpc>
      <a:spcBef>
        <a:spcPct val="20000"/>
      </a:spcBef>
      <a:spcAft>
        <a:spcPct val="0"/>
      </a:spcAft>
      <a:buClr>
        <a:srgbClr val="660066"/>
      </a:buClr>
      <a:buFont typeface="Wingdings" pitchFamily="2" charset="2"/>
      <a:buChar char="v"/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Trebuchet MS" pitchFamily="34" charset="0"/>
        <a:ea typeface="굴림체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FFFFCC"/>
    <a:srgbClr val="00D5D0"/>
    <a:srgbClr val="6095CA"/>
    <a:srgbClr val="B2B2B2"/>
    <a:srgbClr val="DDDDDD"/>
    <a:srgbClr val="FF9933"/>
    <a:srgbClr val="CC99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1" autoAdjust="0"/>
    <p:restoredTop sz="79682" autoAdjust="0"/>
  </p:normalViewPr>
  <p:slideViewPr>
    <p:cSldViewPr>
      <p:cViewPr varScale="1">
        <p:scale>
          <a:sx n="96" d="100"/>
          <a:sy n="96" d="100"/>
        </p:scale>
        <p:origin x="1600" y="152"/>
      </p:cViewPr>
      <p:guideLst>
        <p:guide orient="horz" pos="293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60000"/>
              </a:lnSpc>
              <a:spcBef>
                <a:spcPct val="40000"/>
              </a:spcBef>
              <a:buFont typeface="Wingdings" pitchFamily="2" charset="2"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56E4BE81-5EF3-479A-9A7C-A712BF9B92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2251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475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827" y="0"/>
            <a:ext cx="3076473" cy="51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352" y="4861769"/>
            <a:ext cx="5206596" cy="460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901"/>
            <a:ext cx="3076475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827" y="9721901"/>
            <a:ext cx="3076473" cy="5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5" tIns="47282" rIns="94565" bIns="47282" numCol="1" anchor="b" anchorCtr="0" compatLnSpc="1">
            <a:prstTxWarp prst="textNoShape">
              <a:avLst/>
            </a:prstTxWarp>
          </a:bodyPr>
          <a:lstStyle>
            <a:lvl1pPr algn="r" defTabSz="945396" fontAlgn="base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B30816A-BEEE-42D3-A466-AFB4EBC600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2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21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25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32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39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49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54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58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59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61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64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67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68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69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89B7D-807A-4A74-B38C-814DD3D78871}" type="slidenum">
              <a:rPr lang="en-US" altLang="ko-KR">
                <a:solidFill>
                  <a:prstClr val="black"/>
                </a:solidFill>
              </a:rPr>
              <a:pPr/>
              <a:t>10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98513"/>
            <a:ext cx="5116512" cy="38369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013" y="4840475"/>
            <a:ext cx="5209917" cy="4596403"/>
          </a:xfrm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491C4A6-7ED6-4AB6-A716-CB76B9601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8C54077A-2109-4270-9096-E5246A0002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691EB6D-A5F5-4102-848B-FE8B80EA97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380DEF-C882-419F-8329-04302D9343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491C4A6-7ED6-4AB6-A716-CB76B9601039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83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380DEF-C882-419F-8329-04302D9343F6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2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D365F3C-673D-479B-9D30-9564BF04AB2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87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10DE312-BD4A-4E99-A804-F12F299743C4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09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5A9E110-0464-45DA-A61C-D998EA10F62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1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5B8E7A88-EA6D-4214-94DF-09D70BD8C64F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39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73DC5510-BEF9-4FEE-A03D-E9DF4F4E6BE1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0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D365F3C-673D-479B-9D30-9564BF04AB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B06A2191-08B9-4843-BA75-06B0E80B497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5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68963570-71A9-447F-9D7D-185CDC07629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36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C54077A-2109-4270-9096-E5246A00024D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27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691EB6D-A5F5-4102-848B-FE8B80EA97C0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2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10DE312-BD4A-4E99-A804-F12F299743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5A9E110-0464-45DA-A61C-D998EA10F6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B8E7A88-EA6D-4214-94DF-09D70BD8C6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3DC5510-BEF9-4FEE-A03D-E9DF4F4E6B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B06A2191-08B9-4843-BA75-06B0E80B49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68963570-71A9-447F-9D7D-185CDC0762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wmf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90DCE4E3-7BEC-4291-A7F0-0110A7FAE9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0" descr="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598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1052"/>
          <p:cNvSpPr>
            <a:spLocks noChangeArrowheads="1"/>
          </p:cNvSpPr>
          <p:nvPr userDrawn="1"/>
        </p:nvSpPr>
        <p:spPr bwMode="auto">
          <a:xfrm>
            <a:off x="11113" y="6532563"/>
            <a:ext cx="9132887" cy="3524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4013" y="6584950"/>
            <a:ext cx="8270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accent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90DCE4E3-7BEC-4291-A7F0-0110A7FAE9C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750888"/>
          </a:xfrm>
          <a:prstGeom prst="rect">
            <a:avLst/>
          </a:prstGeom>
          <a:gradFill rotWithShape="1">
            <a:gsLst>
              <a:gs pos="0">
                <a:srgbClr val="333399"/>
              </a:gs>
              <a:gs pos="100000">
                <a:srgbClr val="333399">
                  <a:gamma/>
                  <a:tint val="5098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1" name="Line 1057"/>
          <p:cNvSpPr>
            <a:spLocks noChangeShapeType="1"/>
          </p:cNvSpPr>
          <p:nvPr userDrawn="1"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2" name="AutoShape 1058"/>
          <p:cNvSpPr>
            <a:spLocks noChangeArrowheads="1"/>
          </p:cNvSpPr>
          <p:nvPr userDrawn="1"/>
        </p:nvSpPr>
        <p:spPr bwMode="auto">
          <a:xfrm>
            <a:off x="6516688" y="476250"/>
            <a:ext cx="2627312" cy="538163"/>
          </a:xfrm>
          <a:prstGeom prst="roundRect">
            <a:avLst>
              <a:gd name="adj" fmla="val 29204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3" name="Rectangle 1059"/>
          <p:cNvSpPr>
            <a:spLocks noChangeArrowheads="1"/>
          </p:cNvSpPr>
          <p:nvPr userDrawn="1"/>
        </p:nvSpPr>
        <p:spPr bwMode="auto">
          <a:xfrm>
            <a:off x="8316913" y="487363"/>
            <a:ext cx="827087" cy="2159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86" name="Rectangle 1062"/>
          <p:cNvSpPr>
            <a:spLocks noChangeArrowheads="1"/>
          </p:cNvSpPr>
          <p:nvPr userDrawn="1"/>
        </p:nvSpPr>
        <p:spPr bwMode="auto">
          <a:xfrm>
            <a:off x="165100" y="173038"/>
            <a:ext cx="6135688" cy="463550"/>
          </a:xfrm>
          <a:prstGeom prst="rect">
            <a:avLst/>
          </a:prstGeom>
          <a:solidFill>
            <a:srgbClr val="A6C7E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6C7EC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33" name="Picture 1063" descr="PE01522_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6050" y="71438"/>
            <a:ext cx="5365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069" descr="컴퓨터과학과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75" y="6542088"/>
            <a:ext cx="8778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6" name="Text Box 1072"/>
          <p:cNvSpPr txBox="1">
            <a:spLocks noChangeArrowheads="1"/>
          </p:cNvSpPr>
          <p:nvPr userDrawn="1"/>
        </p:nvSpPr>
        <p:spPr bwMode="auto">
          <a:xfrm>
            <a:off x="7380312" y="6537376"/>
            <a:ext cx="1763688" cy="3046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 smtClean="0">
                <a:solidFill>
                  <a:srgbClr val="660066"/>
                </a:solidFill>
                <a:ea typeface="굴림" pitchFamily="50" charset="-127"/>
              </a:rPr>
              <a:t>Data Mining &amp; Practices</a:t>
            </a:r>
            <a:endParaRPr lang="en-US" altLang="ko-KR" sz="1100" b="0" i="1" dirty="0">
              <a:solidFill>
                <a:srgbClr val="660066"/>
              </a:solidFill>
              <a:ea typeface="굴림" pitchFamily="50" charset="-127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ko-KR" sz="1100" b="0" i="1" dirty="0">
                <a:solidFill>
                  <a:srgbClr val="660066"/>
                </a:solidFill>
                <a:ea typeface="굴림" pitchFamily="50" charset="-127"/>
              </a:rPr>
              <a:t>by Yang-Sae Moon</a:t>
            </a:r>
          </a:p>
        </p:txBody>
      </p:sp>
    </p:spTree>
    <p:extLst>
      <p:ext uri="{BB962C8B-B14F-4D97-AF65-F5344CB8AC3E}">
        <p14:creationId xmlns:p14="http://schemas.microsoft.com/office/powerpoint/2010/main" val="19020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4140200" y="5516563"/>
            <a:ext cx="4681538" cy="56630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2016</a:t>
            </a: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년 가을학기</a:t>
            </a:r>
            <a:endParaRPr lang="en-US" altLang="ko-KR" sz="1400" b="0" dirty="0" smtClean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algn="r" fontAlgn="base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14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강원대학교 </a:t>
            </a:r>
            <a:r>
              <a:rPr lang="ko-KR" altLang="en-US" sz="1400" b="0" dirty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컴퓨터과학전공 </a:t>
            </a:r>
            <a:r>
              <a:rPr lang="ko-KR" alt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문양세</a:t>
            </a:r>
            <a:endParaRPr lang="ko-KR" altLang="en-US" sz="14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684139" y="2568386"/>
            <a:ext cx="7704286" cy="129266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ko-KR" altLang="en-US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</a:t>
            </a:r>
            <a:r>
              <a:rPr lang="en-US" altLang="ko-KR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- </a:t>
            </a:r>
            <a:r>
              <a:rPr lang="ko-KR" altLang="en-US" sz="4000" b="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의사결정트</a:t>
            </a:r>
            <a:r>
              <a:rPr lang="ko-KR" altLang="en-US" sz="4000" b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리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  <a:p>
            <a:pPr marL="292100" indent="-292100" algn="ctr">
              <a:lnSpc>
                <a:spcPct val="100000"/>
              </a:lnSpc>
              <a:spcBef>
                <a:spcPct val="1000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  <a:defRPr/>
            </a:pPr>
            <a:r>
              <a:rPr lang="en-US" altLang="ko-KR" sz="4000" b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(Classification – Decision Trees)</a:t>
            </a:r>
            <a:endParaRPr lang="en-US" altLang="ko-KR" sz="4000" b="0" dirty="0"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1541549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5" y="1052736"/>
            <a:ext cx="878910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5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다른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7" y="1052736"/>
            <a:ext cx="890016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6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분류 작업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5" y="908720"/>
            <a:ext cx="7534994" cy="545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48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16158"/>
            <a:ext cx="8446973" cy="51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0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81088"/>
            <a:ext cx="7780337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(3/6)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057275"/>
            <a:ext cx="7704137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(4/6)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095375"/>
            <a:ext cx="7789863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(5/6)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00138"/>
            <a:ext cx="7751763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모델을 시험 데이터에 적용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(6/6)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062038"/>
            <a:ext cx="8104187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4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908720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3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분류 작업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9" y="1124744"/>
            <a:ext cx="708501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1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21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2708920"/>
            <a:ext cx="8569325" cy="576064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3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 트리 구축 방법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088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헌트</a:t>
            </a:r>
            <a:r>
              <a:rPr lang="ko-KR" altLang="en-US" sz="2000" b="0" dirty="0" smtClean="0">
                <a:ea typeface="HY헤드라인M" pitchFamily="18" charset="-127"/>
              </a:rPr>
              <a:t> 알고리즘 </a:t>
            </a:r>
            <a:r>
              <a:rPr lang="en-US" altLang="ko-KR" sz="2000" b="0" dirty="0" smtClean="0">
                <a:ea typeface="HY헤드라인M" pitchFamily="18" charset="-127"/>
              </a:rPr>
              <a:t>(Hunt Algorithm)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1800" b="0" dirty="0" smtClean="0">
                <a:ea typeface="HY헤드라인M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800" b="0" dirty="0" smtClean="0">
                <a:ea typeface="HY헤드라인M" pitchFamily="18" charset="-127"/>
                <a:sym typeface="Wingdings" panose="05000000000000000000" pitchFamily="2" charset="2"/>
              </a:rPr>
              <a:t>현존하는 대부분 알고리즘의 기초</a:t>
            </a:r>
            <a:endParaRPr lang="en-US" altLang="ko-KR" sz="18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CART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ID3, C4.5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SLIQ, SPRINT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...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7890" name="Picture 2" descr="http://upload.wikimedia.org/wikipedia/commons/c/c6/Manual_decision_tr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86" y="1311211"/>
            <a:ext cx="3810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466" y="5816536"/>
            <a:ext cx="2658440" cy="49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54" y="936625"/>
            <a:ext cx="287655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헌트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알고리즘의 일반적 구조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584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en-US" altLang="ko-KR" sz="2000" b="0" i="1" dirty="0" smtClean="0">
                <a:ea typeface="HY헤드라인M" pitchFamily="18" charset="-127"/>
              </a:rPr>
              <a:t>D</a:t>
            </a:r>
            <a:r>
              <a:rPr lang="en-US" altLang="ko-KR" sz="2000" b="0" i="1" baseline="-25000" dirty="0" smtClean="0">
                <a:ea typeface="HY헤드라인M" pitchFamily="18" charset="-127"/>
              </a:rPr>
              <a:t>t</a:t>
            </a:r>
            <a:r>
              <a:rPr lang="ko-KR" altLang="en-US" sz="2000" b="0" dirty="0" smtClean="0">
                <a:ea typeface="HY헤드라인M" pitchFamily="18" charset="-127"/>
              </a:rPr>
              <a:t>를 </a:t>
            </a:r>
            <a:r>
              <a:rPr lang="ko-KR" altLang="en-US" sz="2000" b="0" dirty="0" err="1" smtClean="0">
                <a:ea typeface="HY헤드라인M" pitchFamily="18" charset="-127"/>
              </a:rPr>
              <a:t>노드</a:t>
            </a:r>
            <a:r>
              <a:rPr lang="ko-KR" altLang="en-US" sz="2000" b="0" dirty="0" smtClean="0">
                <a:ea typeface="HY헤드라인M" pitchFamily="18" charset="-127"/>
              </a:rPr>
              <a:t> </a:t>
            </a:r>
            <a:r>
              <a:rPr lang="en-US" altLang="ko-KR" sz="2000" b="0" i="1" dirty="0" smtClean="0">
                <a:ea typeface="HY헤드라인M" pitchFamily="18" charset="-127"/>
              </a:rPr>
              <a:t>t</a:t>
            </a:r>
            <a:r>
              <a:rPr lang="ko-KR" altLang="en-US" sz="2000" b="0" dirty="0" smtClean="0">
                <a:ea typeface="HY헤드라인M" pitchFamily="18" charset="-127"/>
              </a:rPr>
              <a:t>와 연관된 훈련 레코드 집합이라 하자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일반적 </a:t>
            </a:r>
            <a:r>
              <a:rPr lang="ko-KR" altLang="en-US" sz="2000" b="0" dirty="0" err="1" smtClean="0">
                <a:ea typeface="HY헤드라인M" pitchFamily="18" charset="-127"/>
              </a:rPr>
              <a:t>프로시져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  <a:r>
              <a:rPr lang="en-US" altLang="ko-KR" b="0" i="1" baseline="-25000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의 모든 레코드가 동일한 클래스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y</a:t>
            </a:r>
            <a:r>
              <a:rPr lang="en-US" altLang="ko-KR" b="0" i="1" baseline="-25000" dirty="0" err="1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에 속한다면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는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y</a:t>
            </a:r>
            <a:r>
              <a:rPr lang="en-US" altLang="ko-KR" b="0" i="1" baseline="-25000" dirty="0" err="1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레이블된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단말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노드가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  <a:r>
              <a:rPr lang="en-US" altLang="ko-KR" b="0" i="1" baseline="-25000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공집합이라면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는 디폴트 클래스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(=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y</a:t>
            </a:r>
            <a:r>
              <a:rPr lang="en-US" altLang="ko-KR" b="0" i="1" baseline="-25000" dirty="0" err="1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레이블 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  <a:r>
              <a:rPr lang="en-US" altLang="ko-KR" b="0" i="1" baseline="-25000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두 개 이상의 클래스를 포함한다면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D</a:t>
            </a:r>
            <a:r>
              <a:rPr lang="en-US" altLang="ko-KR" b="0" i="1" baseline="-25000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를 부분집합들로 분할하기 위하여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CC"/>
                </a:solidFill>
                <a:ea typeface="HY헤드라인M" pitchFamily="18" charset="-127"/>
              </a:rPr>
              <a:t>속성 시험</a:t>
            </a:r>
            <a:r>
              <a:rPr lang="en-US" altLang="ko-KR" b="0" dirty="0" smtClean="0">
                <a:solidFill>
                  <a:srgbClr val="0000CC"/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을 사용한다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분할된 부분집합들에 대해서 상기 과정을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재귀적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(recursively)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으로 적용한다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813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60483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헌트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알고리즘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163513"/>
            <a:ext cx="33718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25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3356992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68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49454" y="4282733"/>
            <a:ext cx="8209284" cy="474202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775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에 최적인 </a:t>
            </a:r>
            <a:r>
              <a:rPr lang="ko-KR" altLang="en-US" b="0" dirty="0" smtClean="0">
                <a:solidFill>
                  <a:srgbClr val="0000CC"/>
                </a:solidFill>
                <a:ea typeface="HY헤드라인M" pitchFamily="18" charset="-127"/>
              </a:rPr>
              <a:t>속성 시험</a:t>
            </a:r>
            <a:r>
              <a:rPr lang="en-US" altLang="ko-KR" b="0" dirty="0" smtClean="0">
                <a:solidFill>
                  <a:srgbClr val="0000CC"/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합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언제 멈출 것인가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041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속성 시험 조건을 어떻게 표현하나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57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속성의 종류에 따라 다름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명목형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(Nominal)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서열형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(Ordinal)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연속형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(Continuous)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분할 개수에 따라 다름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이진 분할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(Binary split)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다중 분할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(Multi-way split)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40964" name="Picture 4" descr="http://cfile239.uf.daum.net/image/130C3C45508E79FD148BA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2" y="3083075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6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명목형</a:t>
            </a:r>
            <a:r>
              <a:rPr lang="ko-KR" altLang="en-US" sz="24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속성에 기반한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6552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다중 분할</a:t>
            </a:r>
            <a:r>
              <a:rPr lang="en-US" altLang="ko-KR" sz="2000" b="0" dirty="0" smtClean="0">
                <a:ea typeface="HY헤드라인M" pitchFamily="18" charset="-127"/>
              </a:rPr>
              <a:t>: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각기 다른 속성 값을 사용하여 가능한 많은 파티션으로 분할한다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r>
              <a:rPr lang="ko-KR" altLang="en-US" sz="2000" b="0" dirty="0" smtClean="0">
                <a:ea typeface="HY헤드라인M" pitchFamily="18" charset="-127"/>
              </a:rPr>
              <a:t>  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>
                <a:solidFill>
                  <a:srgbClr val="0000CC"/>
                </a:solidFill>
                <a:ea typeface="HY헤드라인M" pitchFamily="18" charset="-127"/>
              </a:rPr>
              <a:t>이진 분할</a:t>
            </a:r>
            <a:r>
              <a:rPr lang="en-US" altLang="ko-KR" sz="2000" b="0" dirty="0" smtClean="0">
                <a:ea typeface="HY헤드라인M" pitchFamily="18" charset="-127"/>
              </a:rPr>
              <a:t>: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속성 값을 두 개의 부분집합으로 분할한다</a:t>
            </a:r>
            <a:r>
              <a:rPr lang="en-US" altLang="ko-KR" sz="2000" b="0" dirty="0" smtClean="0">
                <a:ea typeface="HY헤드라인M" pitchFamily="18" charset="-127"/>
              </a:rPr>
              <a:t>. (</a:t>
            </a:r>
            <a:r>
              <a:rPr lang="ko-KR" altLang="en-US" sz="2000" b="0" dirty="0" smtClean="0">
                <a:ea typeface="HY헤드라인M" pitchFamily="18" charset="-127"/>
              </a:rPr>
              <a:t>최적 </a:t>
            </a:r>
            <a:r>
              <a:rPr lang="ko-KR" altLang="en-US" sz="2000" b="0" dirty="0" err="1" smtClean="0">
                <a:ea typeface="HY헤드라인M" pitchFamily="18" charset="-127"/>
              </a:rPr>
              <a:t>파티셔닝이</a:t>
            </a:r>
            <a:r>
              <a:rPr lang="ko-KR" altLang="en-US" sz="2000" b="0" dirty="0" smtClean="0">
                <a:ea typeface="HY헤드라인M" pitchFamily="18" charset="-127"/>
              </a:rPr>
              <a:t> 필요함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endParaRPr lang="en-US" altLang="ko-KR" b="0" dirty="0" smtClean="0"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88840"/>
            <a:ext cx="2808312" cy="125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4725144"/>
            <a:ext cx="7694613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서열형</a:t>
            </a:r>
            <a:r>
              <a:rPr lang="ko-KR" altLang="en-US" sz="24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속성에 기반한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3295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다중 분할</a:t>
            </a:r>
            <a:r>
              <a:rPr lang="en-US" altLang="ko-KR" sz="2000" b="0" dirty="0" smtClean="0">
                <a:ea typeface="HY헤드라인M" pitchFamily="18" charset="-127"/>
              </a:rPr>
              <a:t>: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각기 다른 속성 값을 사용하여 가능한 많은 파티션으로 분할한다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  <a:r>
              <a:rPr lang="ko-KR" altLang="en-US" sz="2000" b="0" dirty="0" smtClean="0">
                <a:ea typeface="HY헤드라인M" pitchFamily="18" charset="-127"/>
              </a:rPr>
              <a:t>  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>
                <a:solidFill>
                  <a:srgbClr val="0000CC"/>
                </a:solidFill>
                <a:ea typeface="HY헤드라인M" pitchFamily="18" charset="-127"/>
              </a:rPr>
              <a:t>이진 분할</a:t>
            </a:r>
            <a:r>
              <a:rPr lang="en-US" altLang="ko-KR" sz="2000" b="0" dirty="0" smtClean="0">
                <a:ea typeface="HY헤드라인M" pitchFamily="18" charset="-127"/>
              </a:rPr>
              <a:t>: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속성 값을 두 개의 부분집합으로 분할한다</a:t>
            </a:r>
            <a:r>
              <a:rPr lang="en-US" altLang="ko-KR" sz="2000" b="0" dirty="0" smtClean="0">
                <a:ea typeface="HY헤드라인M" pitchFamily="18" charset="-127"/>
              </a:rPr>
              <a:t>. (</a:t>
            </a:r>
            <a:r>
              <a:rPr lang="ko-KR" altLang="en-US" sz="2000" b="0" dirty="0" smtClean="0">
                <a:ea typeface="HY헤드라인M" pitchFamily="18" charset="-127"/>
              </a:rPr>
              <a:t>최적 </a:t>
            </a:r>
            <a:r>
              <a:rPr lang="ko-KR" altLang="en-US" sz="2000" b="0" dirty="0" err="1" smtClean="0">
                <a:ea typeface="HY헤드라인M" pitchFamily="18" charset="-127"/>
              </a:rPr>
              <a:t>파티셔닝이</a:t>
            </a:r>
            <a:r>
              <a:rPr lang="ko-KR" altLang="en-US" sz="2000" b="0" dirty="0" smtClean="0">
                <a:ea typeface="HY헤드라인M" pitchFamily="18" charset="-127"/>
              </a:rPr>
              <a:t> 필요함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그런데</a:t>
            </a:r>
            <a:r>
              <a:rPr lang="en-US" altLang="ko-KR" sz="2000" b="0" dirty="0" smtClean="0">
                <a:solidFill>
                  <a:srgbClr val="0000CC"/>
                </a:solidFill>
                <a:ea typeface="HY헤드라인M" pitchFamily="18" charset="-127"/>
              </a:rPr>
              <a:t>…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오른쪽 분할은 어떤가</a:t>
            </a:r>
            <a:r>
              <a:rPr lang="en-US" altLang="ko-KR" sz="2000" b="0" dirty="0" smtClean="0">
                <a:solidFill>
                  <a:srgbClr val="0000CC"/>
                </a:solidFill>
                <a:ea typeface="HY헤드라인M" pitchFamily="18" charset="-127"/>
              </a:rPr>
              <a:t>?</a:t>
            </a:r>
            <a:endParaRPr lang="en-US" altLang="ko-KR" b="0" dirty="0" smtClean="0">
              <a:solidFill>
                <a:srgbClr val="0000CC"/>
              </a:solidFill>
              <a:ea typeface="HY헤드라인M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60848"/>
            <a:ext cx="24669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4203392"/>
            <a:ext cx="76088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45224"/>
            <a:ext cx="29432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98" y="3700611"/>
            <a:ext cx="3583590" cy="260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(Classification)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7167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주어진 훈련 집합</a:t>
            </a:r>
            <a:r>
              <a:rPr lang="en-US" altLang="ko-KR" sz="2000" b="0" dirty="0" smtClean="0">
                <a:ea typeface="HY헤드라인M" pitchFamily="18" charset="-127"/>
              </a:rPr>
              <a:t>(training set, </a:t>
            </a:r>
            <a:r>
              <a:rPr lang="ko-KR" altLang="en-US" sz="2000" b="0" dirty="0" smtClean="0">
                <a:ea typeface="HY헤드라인M" pitchFamily="18" charset="-127"/>
              </a:rPr>
              <a:t>레코드의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집합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에 대해서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레코드는 속성들의 집합으로 구성되어 있으며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이중 하나는 클래스이다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속성들의 값을 입력으로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  <a:r>
              <a:rPr lang="ko-KR" altLang="en-US" sz="2000" b="0" dirty="0" smtClean="0">
                <a:ea typeface="HY헤드라인M" pitchFamily="18" charset="-127"/>
              </a:rPr>
              <a:t> 클래스를 출력으로 하는 함수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모델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를 찾는 작업이 분류이다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2000" b="0" u="sng" dirty="0" smtClean="0">
                <a:solidFill>
                  <a:srgbClr val="FF0000"/>
                </a:solidFill>
                <a:ea typeface="HY헤드라인M" pitchFamily="18" charset="-127"/>
              </a:rPr>
              <a:t>분류의 목표는 클래스가 결정되지 않은 레코드에 대해서</a:t>
            </a:r>
            <a:r>
              <a:rPr lang="en-US" altLang="ko-KR" sz="2000" b="0" u="sng" dirty="0" smtClean="0">
                <a:solidFill>
                  <a:srgbClr val="FF0000"/>
                </a:solidFill>
                <a:ea typeface="HY헤드라인M" pitchFamily="18" charset="-127"/>
              </a:rPr>
              <a:t>,</a:t>
            </a:r>
            <a:r>
              <a:rPr lang="ko-KR" altLang="en-US" sz="2000" b="0" u="sng" dirty="0" smtClean="0">
                <a:solidFill>
                  <a:srgbClr val="FF0000"/>
                </a:solidFill>
                <a:ea typeface="HY헤드라인M" pitchFamily="18" charset="-127"/>
              </a:rPr>
              <a:t> 가능한 정확하게 클래스를 부여하는 것이다</a:t>
            </a:r>
            <a:r>
              <a:rPr lang="en-US" altLang="ko-KR" sz="2000" b="0" u="sng" dirty="0" smtClean="0">
                <a:solidFill>
                  <a:srgbClr val="FF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시험 집합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(test set)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은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찾아낸 모델에 대한 정확도를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결정하는 역할을 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343230" y="4918130"/>
            <a:ext cx="426528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의사결정 나무란 기계학습 중 하나로 특정 항목에 대한 의사 결정 규칙 </a:t>
            </a:r>
            <a:r>
              <a:rPr lang="en-US" altLang="ko-KR" b="0" dirty="0"/>
              <a:t>(Decision rule)</a:t>
            </a:r>
            <a:r>
              <a:rPr lang="ko-KR" altLang="en-US" b="0" dirty="0"/>
              <a:t>을 나무 형태로 분류해 나가는 분석 기법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7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속성에 기반한 분할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5259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연속형</a:t>
            </a:r>
            <a:r>
              <a:rPr lang="ko-KR" altLang="en-US" sz="2000" b="0" dirty="0" smtClean="0">
                <a:ea typeface="HY헤드라인M" pitchFamily="18" charset="-127"/>
              </a:rPr>
              <a:t> 속성을 처리하는 두 가지 방법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err="1" smtClean="0">
                <a:solidFill>
                  <a:srgbClr val="000000"/>
                </a:solidFill>
                <a:ea typeface="HY헤드라인M" pitchFamily="18" charset="-127"/>
              </a:rPr>
              <a:t>서열형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 속성이 되도록 </a:t>
            </a:r>
            <a:r>
              <a:rPr lang="ko-KR" altLang="en-US" sz="1800" b="0" dirty="0" smtClean="0">
                <a:solidFill>
                  <a:srgbClr val="0000CC"/>
                </a:solidFill>
                <a:ea typeface="HY헤드라인M" pitchFamily="18" charset="-127"/>
              </a:rPr>
              <a:t>이산화</a:t>
            </a:r>
            <a:r>
              <a:rPr lang="en-US" altLang="ko-KR" sz="1800" b="0" dirty="0" smtClean="0">
                <a:solidFill>
                  <a:srgbClr val="0000CC"/>
                </a:solidFill>
                <a:ea typeface="HY헤드라인M" pitchFamily="18" charset="-127"/>
              </a:rPr>
              <a:t>(discretization)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를 적용함 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정적 방법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시작 시점에 이산화를 한번만 적용한다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동적 방법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분할이 필요할 때 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동일 너비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동일 빈도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클러스터링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등으로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이산화를 적용한다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이진 결정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(binary decision): (A &lt; v) or (A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 v)</a:t>
            </a:r>
            <a:endParaRPr lang="en-US" altLang="ko-KR" sz="18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모든</a:t>
            </a:r>
            <a:r>
              <a:rPr lang="en-US" altLang="ko-KR" b="0" dirty="0" smtClean="0">
                <a:ea typeface="HY헤드라인M" pitchFamily="18" charset="-127"/>
              </a:rPr>
              <a:t> </a:t>
            </a:r>
            <a:r>
              <a:rPr lang="ko-KR" altLang="en-US" b="0" dirty="0" smtClean="0">
                <a:ea typeface="HY헤드라인M" pitchFamily="18" charset="-127"/>
              </a:rPr>
              <a:t>가능한 분할을 고려하고</a:t>
            </a:r>
            <a:r>
              <a:rPr lang="en-US" altLang="ko-KR" b="0" dirty="0" smtClean="0">
                <a:ea typeface="HY헤드라인M" pitchFamily="18" charset="-127"/>
              </a:rPr>
              <a:t>, </a:t>
            </a:r>
            <a:r>
              <a:rPr lang="ko-KR" altLang="en-US" b="0" dirty="0" smtClean="0">
                <a:ea typeface="HY헤드라인M" pitchFamily="18" charset="-127"/>
              </a:rPr>
              <a:t>이중 최선의 분할을 찾는다</a:t>
            </a:r>
            <a:r>
              <a:rPr lang="en-US" altLang="ko-KR" b="0" dirty="0" smtClean="0">
                <a:ea typeface="HY헤드라인M" pitchFamily="18" charset="-127"/>
              </a:rPr>
              <a:t>.</a:t>
            </a:r>
          </a:p>
          <a:p>
            <a:pPr marL="801688" lvl="2" indent="-2667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 typeface="Symbol" panose="05050102010706020507" pitchFamily="18" charset="2"/>
              <a:buChar char=""/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아주 많은 계산을 필요로 한다</a:t>
            </a:r>
            <a:r>
              <a:rPr lang="en-US" altLang="ko-KR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128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속성에 기반한 분할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738313"/>
            <a:ext cx="7808913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6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32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3917813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6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49454" y="4754998"/>
            <a:ext cx="8209284" cy="474202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775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최적인 속성 시험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언제 멈출 것인가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255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최선의 분할을 어떻게 할 것인가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(1/3)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1560" y="4725144"/>
            <a:ext cx="8064896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첫 번째의 </a:t>
            </a:r>
            <a:r>
              <a:rPr lang="en-US" altLang="ko-KR" b="0" dirty="0" smtClean="0">
                <a:ea typeface="HY헤드라인M" pitchFamily="18" charset="-127"/>
              </a:rPr>
              <a:t>“Own Car”</a:t>
            </a:r>
            <a:r>
              <a:rPr lang="ko-KR" altLang="en-US" b="0" dirty="0" smtClean="0">
                <a:ea typeface="HY헤드라인M" pitchFamily="18" charset="-127"/>
              </a:rPr>
              <a:t>를 사용하는 경우보다 두 번째의 </a:t>
            </a:r>
            <a:r>
              <a:rPr lang="en-US" altLang="ko-KR" b="0" dirty="0" smtClean="0">
                <a:ea typeface="HY헤드라인M" pitchFamily="18" charset="-127"/>
              </a:rPr>
              <a:t>“Car Type”</a:t>
            </a:r>
            <a:r>
              <a:rPr lang="ko-KR" altLang="en-US" b="0" dirty="0" smtClean="0">
                <a:ea typeface="HY헤드라인M" pitchFamily="18" charset="-127"/>
              </a:rPr>
              <a:t>을 사용하는 경우가 보다 </a:t>
            </a:r>
            <a:r>
              <a:rPr lang="ko-KR" altLang="en-US" b="0" dirty="0" smtClean="0">
                <a:solidFill>
                  <a:srgbClr val="0000CC"/>
                </a:solidFill>
                <a:ea typeface="HY헤드라인M" pitchFamily="18" charset="-127"/>
              </a:rPr>
              <a:t>순도</a:t>
            </a:r>
            <a:r>
              <a:rPr lang="en-US" altLang="ko-KR" b="0" dirty="0" smtClean="0">
                <a:solidFill>
                  <a:srgbClr val="0000CC"/>
                </a:solidFill>
                <a:ea typeface="HY헤드라인M" pitchFamily="18" charset="-127"/>
              </a:rPr>
              <a:t>(purity)</a:t>
            </a:r>
            <a:r>
              <a:rPr lang="ko-KR" altLang="en-US" b="0" dirty="0" smtClean="0">
                <a:ea typeface="HY헤드라인M" pitchFamily="18" charset="-127"/>
              </a:rPr>
              <a:t>가 높은 분할이다</a:t>
            </a:r>
            <a:r>
              <a:rPr lang="en-US" altLang="ko-KR" b="0" dirty="0" smtClean="0">
                <a:ea typeface="HY헤드라인M" pitchFamily="18" charset="-127"/>
              </a:rPr>
              <a:t>!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b="0" dirty="0" smtClean="0">
                <a:ea typeface="HY헤드라인M" pitchFamily="18" charset="-127"/>
              </a:rPr>
              <a:t>분할을 위해서 </a:t>
            </a:r>
            <a:r>
              <a:rPr lang="ko-KR" altLang="en-US" b="0" dirty="0" smtClean="0">
                <a:solidFill>
                  <a:srgbClr val="0000CC"/>
                </a:solidFill>
                <a:ea typeface="HY헤드라인M" pitchFamily="18" charset="-127"/>
              </a:rPr>
              <a:t>불순도</a:t>
            </a:r>
            <a:r>
              <a:rPr lang="en-US" altLang="ko-KR" b="0" dirty="0" smtClean="0">
                <a:solidFill>
                  <a:srgbClr val="0000CC"/>
                </a:solidFill>
                <a:ea typeface="HY헤드라인M" pitchFamily="18" charset="-127"/>
              </a:rPr>
              <a:t>(impurity)</a:t>
            </a:r>
            <a:r>
              <a:rPr lang="en-US" altLang="ko-KR" b="0" dirty="0" smtClean="0">
                <a:ea typeface="HY헤드라인M" pitchFamily="18" charset="-127"/>
              </a:rPr>
              <a:t> </a:t>
            </a:r>
            <a:r>
              <a:rPr lang="ko-KR" altLang="en-US" b="0" dirty="0" smtClean="0">
                <a:ea typeface="HY헤드라인M" pitchFamily="18" charset="-127"/>
              </a:rPr>
              <a:t>혹은 </a:t>
            </a:r>
            <a:r>
              <a:rPr lang="ko-KR" altLang="en-US" b="0" dirty="0" smtClean="0">
                <a:solidFill>
                  <a:srgbClr val="0000CC"/>
                </a:solidFill>
                <a:ea typeface="HY헤드라인M" pitchFamily="18" charset="-127"/>
              </a:rPr>
              <a:t>불순 척도</a:t>
            </a:r>
            <a:r>
              <a:rPr lang="en-US" altLang="ko-KR" b="0" dirty="0" smtClean="0">
                <a:solidFill>
                  <a:srgbClr val="0000CC"/>
                </a:solidFill>
                <a:ea typeface="HY헤드라인M" pitchFamily="18" charset="-127"/>
              </a:rPr>
              <a:t>(impurity measure)</a:t>
            </a:r>
            <a:r>
              <a:rPr lang="en-US" altLang="ko-KR" b="0" dirty="0" smtClean="0">
                <a:ea typeface="HY헤드라인M" pitchFamily="18" charset="-127"/>
              </a:rPr>
              <a:t> </a:t>
            </a:r>
            <a:r>
              <a:rPr lang="ko-KR" altLang="en-US" b="0" dirty="0" smtClean="0">
                <a:ea typeface="HY헤드라인M" pitchFamily="18" charset="-127"/>
              </a:rPr>
              <a:t>개념을 도입하고</a:t>
            </a:r>
            <a:r>
              <a:rPr lang="en-US" altLang="ko-KR" b="0" dirty="0" smtClean="0">
                <a:ea typeface="HY헤드라인M" pitchFamily="18" charset="-127"/>
              </a:rPr>
              <a:t>, </a:t>
            </a:r>
            <a:r>
              <a:rPr lang="ko-KR" altLang="en-US" b="0" dirty="0" smtClean="0">
                <a:ea typeface="HY헤드라인M" pitchFamily="18" charset="-127"/>
              </a:rPr>
              <a:t>이 </a:t>
            </a:r>
            <a:r>
              <a:rPr lang="ko-KR" altLang="en-US" b="0" dirty="0" err="1" smtClean="0">
                <a:ea typeface="HY헤드라인M" pitchFamily="18" charset="-127"/>
              </a:rPr>
              <a:t>불순도를</a:t>
            </a:r>
            <a:r>
              <a:rPr lang="ko-KR" altLang="en-US" b="0" dirty="0" smtClean="0">
                <a:ea typeface="HY헤드라인M" pitchFamily="18" charset="-127"/>
              </a:rPr>
              <a:t> 낮추는 방향으로 분할을 시도한다</a:t>
            </a:r>
            <a:r>
              <a:rPr lang="en-US" altLang="ko-KR" b="0" dirty="0" smtClean="0">
                <a:ea typeface="HY헤드라인M" pitchFamily="18" charset="-127"/>
              </a:rPr>
              <a:t>.</a:t>
            </a:r>
            <a:r>
              <a:rPr lang="ko-KR" altLang="en-US" b="0" dirty="0" smtClean="0">
                <a:ea typeface="HY헤드라인M" pitchFamily="18" charset="-127"/>
              </a:rPr>
              <a:t> </a:t>
            </a:r>
            <a:endParaRPr lang="en-US" altLang="ko-KR" b="0" dirty="0">
              <a:ea typeface="HY헤드라인M" pitchFamily="18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49815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9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3776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탐욕적 접근법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각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노드는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동종 클래스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(homogeneous class)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분포가 되도록 분할한다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노드의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불순도를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측정할 필요가 있다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최선의 분할을 어떻게 할 것인가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(2/3)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8"/>
            <a:ext cx="6627813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17962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노드에서</a:t>
            </a:r>
            <a:r>
              <a:rPr lang="ko-KR" altLang="en-US" sz="2000" b="0" dirty="0" smtClean="0">
                <a:ea typeface="HY헤드라인M" pitchFamily="18" charset="-127"/>
              </a:rPr>
              <a:t> 클래스 비율을 나타내는 척도 </a:t>
            </a:r>
            <a:r>
              <a:rPr lang="en-US" altLang="ko-KR" sz="2000" b="0" i="1" dirty="0" smtClean="0">
                <a:ea typeface="HY헤드라인M" pitchFamily="18" charset="-127"/>
              </a:rPr>
              <a:t>p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en-US" altLang="ko-KR" sz="2000" b="0" i="1" dirty="0" err="1" smtClean="0">
                <a:ea typeface="HY헤드라인M" pitchFamily="18" charset="-127"/>
              </a:rPr>
              <a:t>i</a:t>
            </a:r>
            <a:r>
              <a:rPr lang="en-US" altLang="ko-KR" sz="2000" b="0" dirty="0" err="1" smtClean="0">
                <a:ea typeface="HY헤드라인M" pitchFamily="18" charset="-127"/>
              </a:rPr>
              <a:t>|</a:t>
            </a:r>
            <a:r>
              <a:rPr lang="en-US" altLang="ko-KR" sz="2000" b="0" i="1" dirty="0" err="1" smtClean="0">
                <a:ea typeface="HY헤드라인M" pitchFamily="18" charset="-127"/>
              </a:rPr>
              <a:t>t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에서 클래스 </a:t>
            </a:r>
            <a:r>
              <a:rPr lang="en-US" altLang="ko-KR" b="0" i="1" dirty="0" err="1" smtClean="0">
                <a:solidFill>
                  <a:srgbClr val="000000"/>
                </a:solidFill>
                <a:ea typeface="HY헤드라인M" pitchFamily="18" charset="-127"/>
              </a:rPr>
              <a:t>i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를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갖는 레코드들의 비율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분수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을 나타낸다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두 클래스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0, 1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구성된 경우라면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p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(1|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 = 1 –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p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(0|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t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가 성립한다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간략히 </a:t>
            </a:r>
            <a:r>
              <a:rPr lang="en-US" altLang="ko-KR" b="0" i="1" dirty="0" smtClean="0">
                <a:solidFill>
                  <a:srgbClr val="000000"/>
                </a:solidFill>
                <a:ea typeface="HY헤드라인M" pitchFamily="18" charset="-127"/>
              </a:rPr>
              <a:t>p</a:t>
            </a:r>
            <a:r>
              <a:rPr lang="en-US" altLang="ko-KR" b="0" i="1" baseline="-25000" dirty="0" smtClean="0">
                <a:solidFill>
                  <a:srgbClr val="000000"/>
                </a:solidFill>
                <a:ea typeface="HY헤드라인M" pitchFamily="18" charset="-127"/>
              </a:rPr>
              <a:t>i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나타내기도 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최선의 분할을 어떻게 할 것인가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 (3/3)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9" y="2924944"/>
            <a:ext cx="4443629" cy="268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23528" y="2996952"/>
            <a:ext cx="4125323" cy="2534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오른</a:t>
            </a:r>
            <a:r>
              <a:rPr lang="ko-KR" altLang="en-US" sz="2000" b="0" dirty="0">
                <a:ea typeface="HY헤드라인M" pitchFamily="18" charset="-127"/>
              </a:rPr>
              <a:t>쪽</a:t>
            </a:r>
            <a:r>
              <a:rPr lang="ko-KR" altLang="en-US" sz="2000" b="0" dirty="0" smtClean="0">
                <a:ea typeface="HY헤드라인M" pitchFamily="18" charset="-127"/>
              </a:rPr>
              <a:t> 예에서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분할 전 클래스 분포는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(0.5,0.5)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이고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Own Car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로 분할 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(0.6,0.4)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(0.4,0.6)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Car Type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으로 분할 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(0.25,0.75), (1,0), (1/8,7/8)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이다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5258" y="5805264"/>
            <a:ext cx="767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360363" algn="l"/>
              </a:tabLst>
            </a:pPr>
            <a:r>
              <a:rPr lang="en-US" altLang="ko-KR" sz="1800" b="0" dirty="0" smtClean="0">
                <a:ea typeface="HY헤드라인M" pitchFamily="18" charset="-127"/>
                <a:sym typeface="Wingdings" panose="05000000000000000000" pitchFamily="2" charset="2"/>
              </a:rPr>
              <a:t>	</a:t>
            </a:r>
            <a:r>
              <a:rPr lang="ko-KR" altLang="en-US" sz="1800" b="0" dirty="0" smtClean="0">
                <a:ea typeface="HY헤드라인M" pitchFamily="18" charset="-127"/>
              </a:rPr>
              <a:t>결국</a:t>
            </a:r>
            <a:r>
              <a:rPr lang="en-US" altLang="ko-KR" sz="1800" b="0" dirty="0" smtClean="0"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ea typeface="HY헤드라인M" pitchFamily="18" charset="-127"/>
              </a:rPr>
              <a:t>각 </a:t>
            </a:r>
            <a:r>
              <a:rPr lang="ko-KR" altLang="en-US" sz="1800" b="0" dirty="0" err="1" smtClean="0">
                <a:ea typeface="HY헤드라인M" pitchFamily="18" charset="-127"/>
              </a:rPr>
              <a:t>노드에서</a:t>
            </a:r>
            <a:r>
              <a:rPr lang="ko-KR" altLang="en-US" sz="1800" b="0" dirty="0" smtClean="0">
                <a:ea typeface="HY헤드라인M" pitchFamily="18" charset="-127"/>
              </a:rPr>
              <a:t> 클래스 분포가 편중</a:t>
            </a:r>
            <a:r>
              <a:rPr lang="en-US" altLang="ko-KR" sz="1800" b="0" dirty="0" smtClean="0">
                <a:ea typeface="HY헤드라인M" pitchFamily="18" charset="-127"/>
              </a:rPr>
              <a:t>(skewed)</a:t>
            </a:r>
            <a:r>
              <a:rPr lang="ko-KR" altLang="en-US" sz="1800" b="0" dirty="0" smtClean="0">
                <a:ea typeface="HY헤드라인M" pitchFamily="18" charset="-127"/>
              </a:rPr>
              <a:t>이 되도록 분할하는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것이 좋은 분할방법이다</a:t>
            </a:r>
            <a:r>
              <a:rPr lang="en-US" altLang="ko-KR" sz="1800" b="0" dirty="0" smtClean="0">
                <a:ea typeface="HY헤드라인M" pitchFamily="18" charset="-127"/>
              </a:rPr>
              <a:t>. </a:t>
            </a:r>
            <a:endParaRPr lang="en-US" altLang="ko-KR" sz="1800" b="0" dirty="0"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11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불순 척도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(Impurity Measure)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종류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980728"/>
            <a:ext cx="5400599" cy="333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87018" y="4653136"/>
            <a:ext cx="810546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è"/>
              <a:tabLst>
                <a:tab pos="360363" algn="l"/>
              </a:tabLst>
            </a:pPr>
            <a:r>
              <a:rPr lang="ko-KR" altLang="en-US" sz="1800" b="0" dirty="0" smtClean="0">
                <a:ea typeface="HY헤드라인M" pitchFamily="18" charset="-127"/>
                <a:sym typeface="Wingdings" panose="05000000000000000000" pitchFamily="2" charset="2"/>
              </a:rPr>
              <a:t>앗</a:t>
            </a:r>
            <a:r>
              <a:rPr lang="en-US" altLang="ko-KR" sz="1800" b="0" dirty="0" smtClean="0">
                <a:ea typeface="HY헤드라인M" pitchFamily="18" charset="-127"/>
                <a:sym typeface="Wingdings" panose="05000000000000000000" pitchFamily="2" charset="2"/>
              </a:rPr>
              <a:t>! </a:t>
            </a:r>
            <a:r>
              <a:rPr lang="ko-KR" altLang="en-US" sz="1800" b="0" dirty="0" smtClean="0">
                <a:ea typeface="HY헤드라인M" pitchFamily="18" charset="-127"/>
                <a:sym typeface="Wingdings" panose="05000000000000000000" pitchFamily="2" charset="2"/>
              </a:rPr>
              <a:t>이게 뭐지</a:t>
            </a:r>
            <a:r>
              <a:rPr lang="en-US" altLang="ko-KR" sz="1800" b="0" dirty="0" smtClean="0">
                <a:ea typeface="HY헤드라인M" pitchFamily="18" charset="-127"/>
                <a:sym typeface="Wingdings" panose="05000000000000000000" pitchFamily="2" charset="2"/>
              </a:rPr>
              <a:t>? </a:t>
            </a:r>
            <a:r>
              <a:rPr lang="ko-KR" altLang="en-US" sz="1800" b="0" dirty="0" smtClean="0">
                <a:ea typeface="HY헤드라인M" pitchFamily="18" charset="-127"/>
                <a:sym typeface="Wingdings" panose="05000000000000000000" pitchFamily="2" charset="2"/>
              </a:rPr>
              <a:t>결국</a:t>
            </a:r>
            <a:r>
              <a:rPr lang="en-US" altLang="ko-KR" sz="1800" b="0" dirty="0" smtClean="0">
                <a:ea typeface="HY헤드라인M" pitchFamily="18" charset="-127"/>
                <a:sym typeface="Wingdings" panose="05000000000000000000" pitchFamily="2" charset="2"/>
              </a:rPr>
              <a:t>,</a:t>
            </a:r>
          </a:p>
          <a:p>
            <a:pPr marL="817563" lvl="1" indent="-360363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클래스 분류가 잘 된 경우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(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특정 클래스에 편중된 경우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)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에는 불순도가 작아지고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,</a:t>
            </a:r>
          </a:p>
          <a:p>
            <a:pPr marL="817563" lvl="1" indent="-360363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잘되지 않은 경우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(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클래스가 고르게 분포된 경우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)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에는 불순도가 커진다</a:t>
            </a: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360363" algn="l"/>
              </a:tabLst>
            </a:pPr>
            <a:r>
              <a:rPr lang="en-US" altLang="ko-KR" b="0" dirty="0" smtClean="0"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0" dirty="0" smtClean="0">
                <a:ea typeface="HY헤드라인M" pitchFamily="18" charset="-127"/>
                <a:sym typeface="Wingdings" panose="05000000000000000000" pitchFamily="2" charset="2"/>
              </a:rPr>
              <a:t>다음 장의 그래프 참조</a:t>
            </a:r>
            <a:endParaRPr lang="en-US" altLang="ko-KR" b="0" dirty="0"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4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불순 척도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(Impurity Measure)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종류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796509" y="1628800"/>
            <a:ext cx="3096344" cy="26210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1800" b="0" dirty="0" smtClean="0">
                <a:ea typeface="HY헤드라인M" pitchFamily="18" charset="-127"/>
              </a:rPr>
              <a:t>특정 클래스의 비율</a:t>
            </a:r>
            <a:r>
              <a:rPr lang="en-US" altLang="ko-KR" sz="1800" b="0" dirty="0" smtClean="0">
                <a:ea typeface="HY헤드라인M" pitchFamily="18" charset="-127"/>
              </a:rPr>
              <a:t>(p)</a:t>
            </a:r>
            <a:r>
              <a:rPr lang="ko-KR" altLang="en-US" sz="1800" b="0" dirty="0" smtClean="0">
                <a:ea typeface="HY헤드라인M" pitchFamily="18" charset="-127"/>
              </a:rPr>
              <a:t>이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아주 작거나 높을 경우엔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불순도가 낮아지나</a:t>
            </a:r>
            <a:r>
              <a:rPr lang="en-US" altLang="ko-KR" sz="1800" b="0" dirty="0" smtClean="0">
                <a:ea typeface="HY헤드라인M" pitchFamily="18" charset="-127"/>
              </a:rPr>
              <a:t>,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1800" b="0" dirty="0" smtClean="0">
                <a:ea typeface="HY헤드라인M" pitchFamily="18" charset="-127"/>
              </a:rPr>
              <a:t>(</a:t>
            </a:r>
            <a:r>
              <a:rPr lang="ko-KR" altLang="en-US" sz="1800" b="0" dirty="0" smtClean="0">
                <a:ea typeface="HY헤드라인M" pitchFamily="18" charset="-127"/>
              </a:rPr>
              <a:t>이진 분류에서</a:t>
            </a:r>
            <a:r>
              <a:rPr lang="en-US" altLang="ko-KR" sz="1800" b="0" dirty="0" smtClean="0">
                <a:ea typeface="HY헤드라인M" pitchFamily="18" charset="-127"/>
              </a:rPr>
              <a:t>) 0.5</a:t>
            </a:r>
            <a:r>
              <a:rPr lang="ko-KR" altLang="en-US" sz="1800" b="0" dirty="0" smtClean="0">
                <a:ea typeface="HY헤드라인M" pitchFamily="18" charset="-127"/>
              </a:rPr>
              <a:t>에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가까운 경우에는 불순도가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높아진다</a:t>
            </a:r>
            <a:r>
              <a:rPr lang="en-US" altLang="ko-KR" sz="1800" b="0" dirty="0" smtClean="0">
                <a:ea typeface="HY헤드라인M" pitchFamily="18" charset="-127"/>
              </a:rPr>
              <a:t>.</a:t>
            </a:r>
            <a:r>
              <a:rPr lang="ko-KR" altLang="en-US" sz="1800" b="0" dirty="0" smtClean="0">
                <a:ea typeface="HY헤드라인M" pitchFamily="18" charset="-127"/>
              </a:rPr>
              <a:t> </a:t>
            </a:r>
            <a:endParaRPr lang="en-US" altLang="ko-KR" sz="1800" b="0" dirty="0" smtClean="0"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539115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4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정보 이득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(Information Gain) 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0519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시험 조건이 얼마나 잘 수행되었는가</a:t>
            </a:r>
            <a:r>
              <a:rPr lang="en-US" altLang="ko-KR" sz="2000" b="0" dirty="0" smtClean="0">
                <a:ea typeface="HY헤드라인M" pitchFamily="18" charset="-127"/>
              </a:rPr>
              <a:t>? </a:t>
            </a: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0" dirty="0" smtClean="0">
                <a:ea typeface="HY헤드라인M" pitchFamily="18" charset="-127"/>
                <a:sym typeface="Wingdings" panose="05000000000000000000" pitchFamily="2" charset="2"/>
              </a:rPr>
              <a:t>정보 이득</a:t>
            </a:r>
            <a:endParaRPr lang="en-US" altLang="ko-KR" sz="2000" b="0" dirty="0" smtClean="0"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분할 전 부모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노드의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불순도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와 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“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분할 후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자식노드들의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불순도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”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의 차이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정보 이득을 최대화 하는 방향으로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노드를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분할한다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06678"/>
            <a:ext cx="4448500" cy="127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2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척추동물 데이터 집합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6354"/>
            <a:ext cx="8802928" cy="412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>
            <a:off x="7740352" y="1196752"/>
            <a:ext cx="1170080" cy="427087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331640" y="1174346"/>
            <a:ext cx="6336704" cy="4270878"/>
          </a:xfrm>
          <a:prstGeom prst="roundRect">
            <a:avLst>
              <a:gd name="adj" fmla="val 3677"/>
            </a:avLst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92100" marR="0" indent="-292100" algn="l" defTabSz="914400" rtl="0" eaLnBrk="1" fontAlgn="ctr" latinLnBrk="1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itchFamily="2" charset="2"/>
              <a:buChar char="v"/>
              <a:tabLst>
                <a:tab pos="292100" algn="l"/>
                <a:tab pos="685800" algn="l"/>
              </a:tabLst>
            </a:pPr>
            <a:endParaRPr kumimoji="1" lang="ko-KR" altLang="en-US" sz="1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rebuchet MS" pitchFamily="34" charset="0"/>
              <a:ea typeface="굴림체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5046" y="5897597"/>
            <a:ext cx="1302658" cy="2462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입력 속성 </a:t>
            </a:r>
            <a:endParaRPr lang="ko-KR" altLang="en-US" b="0" dirty="0"/>
          </a:p>
        </p:txBody>
      </p:sp>
      <p:cxnSp>
        <p:nvCxnSpPr>
          <p:cNvPr id="7" name="꺾인 연결선 6"/>
          <p:cNvCxnSpPr>
            <a:stCxn id="4" idx="3"/>
            <a:endCxn id="10" idx="2"/>
          </p:cNvCxnSpPr>
          <p:nvPr/>
        </p:nvCxnSpPr>
        <p:spPr bwMode="auto">
          <a:xfrm flipV="1">
            <a:off x="1907704" y="5445224"/>
            <a:ext cx="2592288" cy="575484"/>
          </a:xfrm>
          <a:prstGeom prst="bentConnector2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직사각형 13"/>
          <p:cNvSpPr/>
          <p:nvPr/>
        </p:nvSpPr>
        <p:spPr>
          <a:xfrm>
            <a:off x="6228184" y="5640633"/>
            <a:ext cx="1512168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클래스 속성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타겟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속성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endParaRPr lang="ko-KR" altLang="en-US" b="0" dirty="0"/>
          </a:p>
        </p:txBody>
      </p:sp>
      <p:cxnSp>
        <p:nvCxnSpPr>
          <p:cNvPr id="15" name="꺾인 연결선 14"/>
          <p:cNvCxnSpPr>
            <a:stCxn id="14" idx="3"/>
            <a:endCxn id="2" idx="2"/>
          </p:cNvCxnSpPr>
          <p:nvPr/>
        </p:nvCxnSpPr>
        <p:spPr bwMode="auto">
          <a:xfrm flipV="1">
            <a:off x="7740352" y="5467630"/>
            <a:ext cx="585040" cy="419225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101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정보 이득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(Information Gain) 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9355"/>
            <a:ext cx="7900854" cy="466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1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49454" y="4754998"/>
            <a:ext cx="8209284" cy="474202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775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최적인 속성 시험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GINI</a:t>
            </a:r>
            <a:endParaRPr lang="en-US" altLang="ko-KR" sz="1800" dirty="0" smtClean="0">
              <a:solidFill>
                <a:srgbClr val="FF0000"/>
              </a:solidFill>
              <a:ea typeface="HY헤드라인M" pitchFamily="18" charset="-127"/>
            </a:endParaRP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언제 멈출 것인가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549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Index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9" y="1340768"/>
            <a:ext cx="8037513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74" y="475360"/>
            <a:ext cx="2543005" cy="229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4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계산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196752"/>
            <a:ext cx="75422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기반의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0" y="1268760"/>
            <a:ext cx="7813501" cy="446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–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이진 속성의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96752"/>
            <a:ext cx="828516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683416"/>
              </p:ext>
            </p:extLst>
          </p:nvPr>
        </p:nvGraphicFramePr>
        <p:xfrm>
          <a:off x="107504" y="4053903"/>
          <a:ext cx="2702024" cy="2226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5" imgW="1371600" imgH="1130040" progId="Equation.DSMT4">
                  <p:embed/>
                </p:oleObj>
              </mc:Choice>
              <mc:Fallback>
                <p:oleObj name="Equation" r:id="rId5" imgW="137160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4053903"/>
                        <a:ext cx="2702024" cy="2226668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35524"/>
              </p:ext>
            </p:extLst>
          </p:nvPr>
        </p:nvGraphicFramePr>
        <p:xfrm>
          <a:off x="6156176" y="4653136"/>
          <a:ext cx="1818716" cy="1620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7" imgW="812520" imgH="723600" progId="Equation.DSMT4">
                  <p:embed/>
                </p:oleObj>
              </mc:Choice>
              <mc:Fallback>
                <p:oleObj name="Equation" r:id="rId7" imgW="812520" imgH="72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6176" y="4653136"/>
                        <a:ext cx="1818716" cy="1620441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7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–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명목형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속성의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257300"/>
            <a:ext cx="85899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7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–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속성의 분할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980728"/>
            <a:ext cx="83994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4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028700"/>
            <a:ext cx="869473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Gini –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연속형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속성의 분할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8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49454" y="4754998"/>
            <a:ext cx="8209284" cy="474202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775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최적인 속성 시험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 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Entropy</a:t>
            </a:r>
            <a:endParaRPr lang="en-US" altLang="ko-KR" sz="1800" dirty="0" smtClean="0">
              <a:solidFill>
                <a:srgbClr val="FF0000"/>
              </a:solidFill>
              <a:ea typeface="HY헤드라인M" pitchFamily="18" charset="-127"/>
            </a:endParaRP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언제 멈출 것인가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13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작업의 도식화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1052735"/>
            <a:ext cx="7488832" cy="526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9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90575"/>
            <a:ext cx="856138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Entropy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45" y="4365104"/>
            <a:ext cx="2543005" cy="229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2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Entropy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계산의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96752"/>
            <a:ext cx="877093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Entropy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기반 분할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357313"/>
            <a:ext cx="829468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49454" y="4754998"/>
            <a:ext cx="8209284" cy="834242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51910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최적인 속성 시험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 </a:t>
            </a:r>
            <a:b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</a:b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분류 오류 </a:t>
            </a:r>
            <a:r>
              <a:rPr lang="en-US" altLang="ko-KR" sz="1800" dirty="0" smtClean="0">
                <a:solidFill>
                  <a:srgbClr val="FF0000"/>
                </a:solidFill>
                <a:ea typeface="HY헤드라인M" pitchFamily="18" charset="-127"/>
                <a:sym typeface="Wingdings" panose="05000000000000000000" pitchFamily="2" charset="2"/>
              </a:rPr>
              <a:t>(Misclassification Error)</a:t>
            </a:r>
            <a:endParaRPr lang="en-US" altLang="ko-KR" sz="1800" dirty="0" smtClean="0">
              <a:solidFill>
                <a:srgbClr val="FF0000"/>
              </a:solidFill>
              <a:ea typeface="HY헤드라인M" pitchFamily="18" charset="-127"/>
            </a:endParaRP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</a:t>
            </a:r>
            <a:r>
              <a:rPr lang="ko-KR" altLang="en-US" sz="2000" b="0" dirty="0">
                <a:solidFill>
                  <a:srgbClr val="000000"/>
                </a:solidFill>
                <a:ea typeface="HY헤드라인M" pitchFamily="18" charset="-127"/>
              </a:rPr>
              <a:t>언제 멈출 것인가</a:t>
            </a:r>
            <a:r>
              <a:rPr lang="en-US" altLang="ko-KR" sz="2000" b="0" dirty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250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54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4509120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6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3038"/>
            <a:ext cx="8513763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에러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(Classification Error)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정의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12" y="980728"/>
            <a:ext cx="2543005" cy="229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4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에러의 예제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196752"/>
            <a:ext cx="778033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3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251148" y="5207594"/>
            <a:ext cx="8425308" cy="525108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귀납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) – Tree Induction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775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탐욕적 접근법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(Greedy Strategy)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(certain criterion)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최적인 속성 시험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(attribute test)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에 기반하여 훈련 레코드들을 분할한다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쉽게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말해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특정 기준에 가장 부하는 속성을 분할 기준으로 선택하는 것이다</a:t>
            </a:r>
            <a:r>
              <a:rPr lang="en-US" altLang="ko-KR" b="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HY헤드라인M" pitchFamily="18" charset="-127"/>
              </a:rPr>
              <a:t>.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400" dirty="0" smtClean="0">
                <a:ea typeface="HY헤드라인M" pitchFamily="18" charset="-127"/>
              </a:rPr>
              <a:t>[</a:t>
            </a:r>
            <a:r>
              <a:rPr lang="ko-KR" altLang="en-US" sz="2400" dirty="0" smtClean="0">
                <a:ea typeface="HY헤드라인M" pitchFamily="18" charset="-127"/>
              </a:rPr>
              <a:t>주요 이슈</a:t>
            </a:r>
            <a:r>
              <a:rPr lang="en-US" altLang="ko-KR" sz="2400" dirty="0" smtClean="0">
                <a:ea typeface="HY헤드라인M" pitchFamily="18" charset="-127"/>
              </a:rPr>
              <a:t>]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레코드들을 어떻게 분할할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(attribute test condition)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을 어떻게 지정할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최</a:t>
            </a:r>
            <a:r>
              <a:rPr lang="ko-KR" altLang="en-US" sz="1800" b="0" dirty="0">
                <a:solidFill>
                  <a:srgbClr val="000000"/>
                </a:solidFill>
                <a:ea typeface="HY헤드라인M" pitchFamily="18" charset="-127"/>
              </a:rPr>
              <a:t>선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의 분할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(best split)</a:t>
            </a:r>
            <a:r>
              <a:rPr lang="ko-KR" altLang="en-US" sz="1800" b="0" dirty="0" smtClean="0">
                <a:solidFill>
                  <a:srgbClr val="000000"/>
                </a:solidFill>
                <a:ea typeface="HY헤드라인M" pitchFamily="18" charset="-127"/>
              </a:rPr>
              <a:t>은 어떻게 결정할 것인가</a:t>
            </a:r>
            <a:r>
              <a:rPr lang="en-US" altLang="ko-KR" sz="1800" b="0" dirty="0" smtClean="0">
                <a:solidFill>
                  <a:srgbClr val="000000"/>
                </a:solidFill>
                <a:ea typeface="HY헤드라인M" pitchFamily="18" charset="-127"/>
              </a:rPr>
              <a:t>? </a:t>
            </a:r>
            <a:endParaRPr lang="en-US" altLang="ko-KR" sz="1800" dirty="0" smtClean="0">
              <a:solidFill>
                <a:srgbClr val="FF0000"/>
              </a:solidFill>
              <a:ea typeface="HY헤드라인M" pitchFamily="18" charset="-127"/>
            </a:endParaRPr>
          </a:p>
          <a:p>
            <a:pPr marL="292100" lvl="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분할을 언제 멈출 것인가</a:t>
            </a:r>
            <a:r>
              <a:rPr lang="en-US" altLang="ko-KR" sz="2000" b="0" dirty="0" smtClean="0">
                <a:solidFill>
                  <a:srgbClr val="000000"/>
                </a:solidFill>
                <a:ea typeface="HY헤드라인M" pitchFamily="18" charset="-127"/>
              </a:rPr>
              <a:t>?</a:t>
            </a:r>
            <a:endParaRPr lang="en-US" altLang="ko-KR" sz="20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175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구축의 중단 시점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?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0273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노드에</a:t>
            </a:r>
            <a:r>
              <a:rPr lang="ko-KR" altLang="en-US" sz="2000" b="0" dirty="0" smtClean="0">
                <a:ea typeface="HY헤드라인M" pitchFamily="18" charset="-127"/>
              </a:rPr>
              <a:t> 속하는 모든 레코드들이 동일한 클래스를 갖는다면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더 이상 분할하지 않고 멈춘다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노드에</a:t>
            </a:r>
            <a:r>
              <a:rPr lang="ko-KR" altLang="en-US" sz="2000" b="0" dirty="0" smtClean="0">
                <a:ea typeface="HY헤드라인M" pitchFamily="18" charset="-127"/>
              </a:rPr>
              <a:t> 속하는 모든 레코드들이 동일한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유사한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 속성 값을 갖는다면</a:t>
            </a:r>
            <a:r>
              <a:rPr lang="en-US" altLang="ko-KR" sz="2000" b="0" dirty="0" smtClean="0">
                <a:ea typeface="HY헤드라인M" pitchFamily="18" charset="-127"/>
              </a:rPr>
              <a:t>,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더 이상 분할하지 않고 멈춘다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노드의</a:t>
            </a:r>
            <a:r>
              <a:rPr lang="ko-KR" altLang="en-US" sz="2000" b="0" dirty="0" smtClean="0">
                <a:ea typeface="HY헤드라인M" pitchFamily="18" charset="-127"/>
              </a:rPr>
              <a:t> 레코드 수가 </a:t>
            </a:r>
            <a:r>
              <a:rPr lang="ko-KR" altLang="en-US" sz="2000" b="0" dirty="0" err="1" smtClean="0">
                <a:ea typeface="HY헤드라인M" pitchFamily="18" charset="-127"/>
              </a:rPr>
              <a:t>임계치</a:t>
            </a:r>
            <a:r>
              <a:rPr lang="ko-KR" altLang="en-US" sz="2000" b="0" dirty="0" smtClean="0">
                <a:ea typeface="HY헤드라인M" pitchFamily="18" charset="-127"/>
              </a:rPr>
              <a:t> 이하로 떨어지면 분할을 멈춘다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미리 멈춤</a:t>
            </a:r>
            <a:r>
              <a:rPr lang="en-US" altLang="ko-KR" sz="2000" b="0" dirty="0" smtClean="0">
                <a:ea typeface="HY헤드라인M" pitchFamily="18" charset="-127"/>
              </a:rPr>
              <a:t>(early termination)? 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18" y="4293096"/>
            <a:ext cx="6893462" cy="201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5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59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251520" y="5136644"/>
            <a:ext cx="8569325" cy="591307"/>
          </a:xfrm>
          <a:prstGeom prst="roundRect">
            <a:avLst>
              <a:gd name="adj" fmla="val 16667"/>
            </a:avLst>
          </a:prstGeom>
          <a:solidFill>
            <a:srgbClr val="FFCCCC">
              <a:alpha val="80000"/>
            </a:srgbClr>
          </a:solidFill>
          <a:ln w="12700">
            <a:solidFill>
              <a:srgbClr val="FF99FF"/>
            </a:solidFill>
            <a:round/>
            <a:headEnd/>
            <a:tailEnd/>
          </a:ln>
          <a:effectLst/>
        </p:spPr>
        <p:txBody>
          <a:bodyPr lIns="36000" tIns="36000" rIns="36000" bIns="36000" anchor="ctr">
            <a:no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0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모델의 평가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1504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클래스 문제를 위한 혼동 행렬 </a:t>
            </a:r>
            <a:r>
              <a:rPr lang="en-US" altLang="ko-KR" sz="2000" b="0" dirty="0" smtClean="0">
                <a:ea typeface="HY헤드라인M" pitchFamily="18" charset="-127"/>
              </a:rPr>
              <a:t>(confusion matrix)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정확도와 </a:t>
            </a:r>
            <a:r>
              <a:rPr lang="ko-KR" altLang="en-US" sz="2000" b="0" dirty="0" err="1" smtClean="0">
                <a:ea typeface="HY헤드라인M" pitchFamily="18" charset="-127"/>
              </a:rPr>
              <a:t>오류율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67" y="4105074"/>
            <a:ext cx="5610124" cy="112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67" y="1628800"/>
            <a:ext cx="538002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66" y="5257810"/>
            <a:ext cx="5812189" cy="113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5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 기반 분류의 장점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84701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5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의사기반 트리 분류의 예제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: C4.5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5612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7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의사결정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주요 이슈들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0491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ea typeface="HY헤드라인M" pitchFamily="18" charset="-127"/>
              </a:rPr>
              <a:t>Overfitting</a:t>
            </a:r>
            <a:r>
              <a:rPr lang="en-US" altLang="ko-KR" sz="2000" b="0" dirty="0" smtClean="0">
                <a:ea typeface="HY헤드라인M" pitchFamily="18" charset="-127"/>
              </a:rPr>
              <a:t> (</a:t>
            </a:r>
            <a:r>
              <a:rPr lang="ko-KR" altLang="en-US" sz="2000" b="0" dirty="0" smtClean="0">
                <a:ea typeface="HY헤드라인M" pitchFamily="18" charset="-127"/>
              </a:rPr>
              <a:t>과잉적합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일반적으로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)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트리가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너무 크고 자세하게 형성되어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오히려 정확도가 떨어지는 문제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훈련집합에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과잉적합하게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생성되다 보니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테스트 집합이나 실제 분류되지 않은 데이터에 대해서는 큰 에러가 발생하는 문제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Missing Values (</a:t>
            </a:r>
            <a:r>
              <a:rPr lang="ko-KR" altLang="en-US" sz="2000" b="0" dirty="0" smtClean="0">
                <a:ea typeface="HY헤드라인M" pitchFamily="18" charset="-127"/>
              </a:rPr>
              <a:t>누락 값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누락 값이 있는 경우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부정확한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트리가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구축됨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Costs of Classification (</a:t>
            </a:r>
            <a:r>
              <a:rPr lang="ko-KR" altLang="en-US" sz="2000" b="0" dirty="0" smtClean="0">
                <a:ea typeface="HY헤드라인M" pitchFamily="18" charset="-127"/>
              </a:rPr>
              <a:t>분류 비용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대용량 데이터 집합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고차원 데이터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복잡한 데이터의 경우</a:t>
            </a:r>
            <a:r>
              <a:rPr lang="en-US" altLang="ko-KR" b="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분류에 많은 시간이 걸림</a:t>
            </a:r>
            <a:endParaRPr lang="en-US" altLang="ko-KR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530225" lvl="1" indent="-236538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  <a:buFontTx/>
              <a:buChar char="•"/>
              <a:tabLst>
                <a:tab pos="268288" algn="l"/>
              </a:tabLst>
            </a:pP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정확도 높은 의사결정 </a:t>
            </a:r>
            <a:r>
              <a:rPr lang="ko-KR" altLang="en-US" b="0" dirty="0" err="1" smtClean="0">
                <a:solidFill>
                  <a:srgbClr val="000000"/>
                </a:solidFill>
                <a:ea typeface="HY헤드라인M" pitchFamily="18" charset="-127"/>
              </a:rPr>
              <a:t>트리를</a:t>
            </a:r>
            <a:r>
              <a:rPr lang="ko-KR" altLang="en-US" b="0" dirty="0" smtClean="0">
                <a:solidFill>
                  <a:srgbClr val="000000"/>
                </a:solidFill>
                <a:ea typeface="HY헤드라인M" pitchFamily="18" charset="-127"/>
              </a:rPr>
              <a:t> 생성하기 위해서 많은 비용이 요구됨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5551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예제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75862"/>
            <a:ext cx="5184576" cy="45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50405" y="5517232"/>
            <a:ext cx="8569325" cy="90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1800" b="0" dirty="0" err="1" smtClean="0">
                <a:ea typeface="HY헤드라인M" pitchFamily="18" charset="-127"/>
              </a:rPr>
              <a:t>가우시안</a:t>
            </a:r>
            <a:r>
              <a:rPr lang="ko-KR" altLang="en-US" sz="1800" b="0" dirty="0" smtClean="0">
                <a:ea typeface="HY헤드라인M" pitchFamily="18" charset="-127"/>
              </a:rPr>
              <a:t> 분포</a:t>
            </a:r>
            <a:r>
              <a:rPr lang="en-US" altLang="ko-KR" sz="1800" b="0" dirty="0" smtClean="0">
                <a:ea typeface="HY헤드라인M" pitchFamily="18" charset="-127"/>
              </a:rPr>
              <a:t>(o)</a:t>
            </a:r>
            <a:r>
              <a:rPr lang="ko-KR" altLang="en-US" sz="1800" b="0" dirty="0" smtClean="0">
                <a:ea typeface="HY헤드라인M" pitchFamily="18" charset="-127"/>
              </a:rPr>
              <a:t>와 균일 분포</a:t>
            </a:r>
            <a:r>
              <a:rPr lang="en-US" altLang="ko-KR" sz="1800" b="0" dirty="0" smtClean="0">
                <a:ea typeface="HY헤드라인M" pitchFamily="18" charset="-127"/>
              </a:rPr>
              <a:t>(+)</a:t>
            </a:r>
            <a:r>
              <a:rPr lang="ko-KR" altLang="en-US" sz="1800" b="0" dirty="0" smtClean="0">
                <a:ea typeface="HY헤드라인M" pitchFamily="18" charset="-127"/>
              </a:rPr>
              <a:t>로 생성된 데이터 집합에서 일부는 훈련집합으로 선택하고</a:t>
            </a:r>
            <a:r>
              <a:rPr lang="en-US" altLang="ko-KR" sz="1800" b="0" dirty="0" smtClean="0"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ea typeface="HY헤드라인M" pitchFamily="18" charset="-127"/>
              </a:rPr>
              <a:t>일부는 시험 집합으로 선택하였다</a:t>
            </a:r>
            <a:r>
              <a:rPr lang="en-US" altLang="ko-KR" sz="1800" b="0" dirty="0" smtClean="0">
                <a:ea typeface="HY헤드라인M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58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예제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20" y="1412776"/>
            <a:ext cx="4667994" cy="41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059039" y="1702843"/>
            <a:ext cx="3905449" cy="30365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1800" b="0" dirty="0" smtClean="0">
                <a:ea typeface="HY헤드라인M" pitchFamily="18" charset="-127"/>
              </a:rPr>
              <a:t>공간</a:t>
            </a:r>
            <a:r>
              <a:rPr lang="en-US" altLang="ko-KR" sz="1800" b="0" dirty="0" smtClean="0">
                <a:ea typeface="HY헤드라인M" pitchFamily="18" charset="-127"/>
              </a:rPr>
              <a:t>(</a:t>
            </a:r>
            <a:r>
              <a:rPr lang="ko-KR" altLang="en-US" sz="1800" b="0" dirty="0" smtClean="0">
                <a:ea typeface="HY헤드라인M" pitchFamily="18" charset="-127"/>
              </a:rPr>
              <a:t>속성 값</a:t>
            </a:r>
            <a:r>
              <a:rPr lang="en-US" altLang="ko-KR" sz="1800" b="0" dirty="0" smtClean="0">
                <a:ea typeface="HY헤드라인M" pitchFamily="18" charset="-127"/>
              </a:rPr>
              <a:t>)</a:t>
            </a:r>
            <a:r>
              <a:rPr lang="ko-KR" altLang="en-US" sz="1800" b="0" dirty="0" smtClean="0">
                <a:ea typeface="HY헤드라인M" pitchFamily="18" charset="-127"/>
              </a:rPr>
              <a:t>을 계속 분할할 수록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훈련집합에 대한 분류 에러는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줄어든다</a:t>
            </a:r>
            <a:r>
              <a:rPr lang="en-US" altLang="ko-KR" sz="18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4"/>
              </a:buBlip>
              <a:tabLst>
                <a:tab pos="268288" algn="l"/>
              </a:tabLst>
            </a:pPr>
            <a:r>
              <a:rPr lang="ko-KR" altLang="en-US" sz="1800" b="0" dirty="0" smtClean="0">
                <a:ea typeface="HY헤드라인M" pitchFamily="18" charset="-127"/>
              </a:rPr>
              <a:t>반면에</a:t>
            </a:r>
            <a:r>
              <a:rPr lang="en-US" altLang="ko-KR" sz="1800" b="0" dirty="0" smtClean="0">
                <a:ea typeface="HY헤드라인M" pitchFamily="18" charset="-127"/>
              </a:rPr>
              <a:t>, </a:t>
            </a:r>
            <a:r>
              <a:rPr lang="ko-KR" altLang="en-US" sz="1800" b="0" dirty="0" err="1" smtClean="0">
                <a:ea typeface="HY헤드라인M" pitchFamily="18" charset="-127"/>
              </a:rPr>
              <a:t>트리가</a:t>
            </a:r>
            <a:r>
              <a:rPr lang="ko-KR" altLang="en-US" sz="1800" b="0" dirty="0" smtClean="0">
                <a:ea typeface="HY헤드라인M" pitchFamily="18" charset="-127"/>
              </a:rPr>
              <a:t> 너무 세분화 되어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분할되었기 때문에</a:t>
            </a:r>
            <a:r>
              <a:rPr lang="en-US" altLang="ko-KR" sz="1800" b="0" dirty="0" smtClean="0">
                <a:ea typeface="HY헤드라인M" pitchFamily="18" charset="-127"/>
              </a:rPr>
              <a:t>, </a:t>
            </a:r>
            <a:r>
              <a:rPr lang="ko-KR" altLang="en-US" sz="1800" b="0" dirty="0" smtClean="0">
                <a:ea typeface="HY헤드라인M" pitchFamily="18" charset="-127"/>
              </a:rPr>
              <a:t>시험 집합을 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적용했을 경우는 특정 시점부터는</a:t>
            </a:r>
            <a:r>
              <a:rPr lang="en-US" altLang="ko-KR" sz="1800" b="0" dirty="0" smtClean="0">
                <a:ea typeface="HY헤드라인M" pitchFamily="18" charset="-127"/>
              </a:rPr>
              <a:t/>
            </a:r>
            <a:br>
              <a:rPr lang="en-US" altLang="ko-KR" sz="1800" b="0" dirty="0" smtClean="0">
                <a:ea typeface="HY헤드라인M" pitchFamily="18" charset="-127"/>
              </a:rPr>
            </a:br>
            <a:r>
              <a:rPr lang="ko-KR" altLang="en-US" sz="1800" b="0" dirty="0" smtClean="0">
                <a:ea typeface="HY헤드라인M" pitchFamily="18" charset="-127"/>
              </a:rPr>
              <a:t>오히려 분류 에러가</a:t>
            </a:r>
            <a:r>
              <a:rPr lang="en-US" altLang="ko-KR" sz="1800" b="0" dirty="0">
                <a:ea typeface="HY헤드라인M" pitchFamily="18" charset="-127"/>
              </a:rPr>
              <a:t> </a:t>
            </a:r>
            <a:r>
              <a:rPr lang="ko-KR" altLang="en-US" sz="1800" b="0" dirty="0" smtClean="0">
                <a:ea typeface="HY헤드라인M" pitchFamily="18" charset="-127"/>
              </a:rPr>
              <a:t>증가한다</a:t>
            </a:r>
            <a:r>
              <a:rPr lang="en-US" altLang="ko-KR" sz="1800" b="0" dirty="0" smtClean="0">
                <a:ea typeface="HY헤드라인M" pitchFamily="18" charset="-127"/>
              </a:rPr>
              <a:t>.</a:t>
            </a:r>
            <a:r>
              <a:rPr lang="ko-KR" altLang="en-US" sz="1800" b="0" dirty="0" smtClean="0">
                <a:ea typeface="HY헤드라인M" pitchFamily="18" charset="-127"/>
              </a:rPr>
              <a:t> </a:t>
            </a:r>
            <a:endParaRPr lang="en-US" altLang="ko-KR" sz="1800" b="0" dirty="0" smtClean="0"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8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노이즈에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의한 </a:t>
            </a: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예제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24744"/>
            <a:ext cx="5638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3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의 고찰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41353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ea typeface="HY헤드라인M" pitchFamily="18" charset="-127"/>
              </a:rPr>
              <a:t>Overfitting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은 의사결정 </a:t>
            </a:r>
            <a:r>
              <a:rPr lang="ko-KR" altLang="en-US" sz="2000" b="0" dirty="0" err="1" smtClean="0">
                <a:ea typeface="HY헤드라인M" pitchFamily="18" charset="-127"/>
              </a:rPr>
              <a:t>트리가</a:t>
            </a:r>
            <a:r>
              <a:rPr lang="ko-KR" altLang="en-US" sz="2000" b="0" dirty="0" smtClean="0">
                <a:ea typeface="HY헤드라인M" pitchFamily="18" charset="-127"/>
              </a:rPr>
              <a:t> 불필요하게 복잡하게 하는 결과를 낳는다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훈련 오류</a:t>
            </a:r>
            <a:r>
              <a:rPr lang="en-US" altLang="ko-KR" sz="2000" b="0" dirty="0" smtClean="0">
                <a:ea typeface="HY헤드라인M" pitchFamily="18" charset="-127"/>
              </a:rPr>
              <a:t>(training error)</a:t>
            </a:r>
            <a:r>
              <a:rPr lang="ko-KR" altLang="en-US" sz="2000" b="0" dirty="0" smtClean="0">
                <a:ea typeface="HY헤드라인M" pitchFamily="18" charset="-127"/>
              </a:rPr>
              <a:t>의 최소화가 가장 좋은 의사결정 </a:t>
            </a:r>
            <a:r>
              <a:rPr lang="ko-KR" altLang="en-US" sz="2000" b="0" dirty="0" err="1" smtClean="0">
                <a:ea typeface="HY헤드라인M" pitchFamily="18" charset="-127"/>
              </a:rPr>
              <a:t>트리를</a:t>
            </a:r>
            <a:r>
              <a:rPr lang="ko-KR" altLang="en-US" sz="2000" b="0" dirty="0" smtClean="0">
                <a:ea typeface="HY헤드라인M" pitchFamily="18" charset="-127"/>
              </a:rPr>
              <a:t> 생성하지는 않는다</a:t>
            </a:r>
            <a:r>
              <a:rPr lang="en-US" altLang="ko-KR" sz="2000" b="0" dirty="0" smtClean="0">
                <a:ea typeface="HY헤드라인M" pitchFamily="18" charset="-127"/>
              </a:rPr>
              <a:t>. 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000" b="0" dirty="0" smtClean="0">
                <a:ea typeface="HY헤드라인M" pitchFamily="18" charset="-127"/>
              </a:rPr>
              <a:t>어떻게 하면 </a:t>
            </a:r>
            <a:r>
              <a:rPr lang="en-US" altLang="ko-KR" sz="2000" b="0" dirty="0" err="1" smtClean="0">
                <a:ea typeface="HY헤드라인M" pitchFamily="18" charset="-127"/>
              </a:rPr>
              <a:t>Overfitting</a:t>
            </a:r>
            <a:r>
              <a:rPr lang="ko-KR" altLang="en-US" sz="2000" b="0" dirty="0" smtClean="0">
                <a:ea typeface="HY헤드라인M" pitchFamily="18" charset="-127"/>
              </a:rPr>
              <a:t>을 해결할 것인가</a:t>
            </a:r>
            <a:r>
              <a:rPr lang="en-US" altLang="ko-KR" sz="2000" b="0" dirty="0" smtClean="0">
                <a:ea typeface="HY헤드라인M" pitchFamily="18" charset="-127"/>
              </a:rPr>
              <a:t>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27" y="2636912"/>
            <a:ext cx="6084168" cy="162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77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문제의 해결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9960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Pre-Pruning (Early Stopping Rule):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err="1" smtClean="0">
                <a:ea typeface="HY헤드라인M" pitchFamily="18" charset="-127"/>
              </a:rPr>
              <a:t>트리를</a:t>
            </a:r>
            <a:r>
              <a:rPr lang="ko-KR" altLang="en-US" sz="2000" b="0" dirty="0" smtClean="0">
                <a:ea typeface="HY헤드라인M" pitchFamily="18" charset="-127"/>
              </a:rPr>
              <a:t> 생성하는 중간 과정에서 가지치기 수행</a:t>
            </a:r>
            <a:endParaRPr lang="en-US" altLang="ko-KR" sz="2000" b="0" dirty="0" smtClean="0"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3" y="2060848"/>
            <a:ext cx="8066087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3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en-US" altLang="ko-KR" sz="24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Overfitting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문제의 해결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 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9960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smtClean="0">
                <a:ea typeface="HY헤드라인M" pitchFamily="18" charset="-127"/>
              </a:rPr>
              <a:t>Post-Pruning (Early Stopping Rule):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완전한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err="1" smtClean="0">
                <a:ea typeface="HY헤드라인M" pitchFamily="18" charset="-127"/>
              </a:rPr>
              <a:t>트리를</a:t>
            </a:r>
            <a:r>
              <a:rPr lang="ko-KR" altLang="en-US" sz="2000" b="0" dirty="0" smtClean="0">
                <a:ea typeface="HY헤드라인M" pitchFamily="18" charset="-127"/>
              </a:rPr>
              <a:t> 생성한 후에 가지치기 수행</a:t>
            </a:r>
            <a:endParaRPr lang="en-US" altLang="ko-KR" sz="2000" b="0" dirty="0" smtClean="0"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4" y="2060848"/>
            <a:ext cx="6756424" cy="29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43383" y="5414912"/>
            <a:ext cx="8569325" cy="5343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en-US" altLang="ko-KR" sz="2000" b="0" dirty="0" err="1" smtClean="0">
                <a:solidFill>
                  <a:srgbClr val="0000CC"/>
                </a:solidFill>
                <a:ea typeface="HY헤드라인M" pitchFamily="18" charset="-127"/>
              </a:rPr>
              <a:t>Overfitting</a:t>
            </a:r>
            <a:r>
              <a:rPr lang="en-US" altLang="ko-KR" sz="2000" b="0" dirty="0">
                <a:solidFill>
                  <a:srgbClr val="0000CC"/>
                </a:solidFill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solidFill>
                  <a:srgbClr val="0000CC"/>
                </a:solidFill>
                <a:ea typeface="HY헤드라인M" pitchFamily="18" charset="-127"/>
              </a:rPr>
              <a:t>등의 추가적 기술적 이슈에 대한 내용은 생략</a:t>
            </a:r>
            <a:endParaRPr lang="en-US" altLang="ko-KR" sz="2000" b="0" dirty="0" smtClean="0">
              <a:solidFill>
                <a:srgbClr val="0000CC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4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3333CC"/>
                </a:solidFill>
              </a:rPr>
              <a:t>Page </a:t>
            </a:r>
            <a:fld id="{8AEC989E-555E-4E55-9F3C-343127921532}" type="slidenum">
              <a:rPr lang="en-US" altLang="ko-KR">
                <a:solidFill>
                  <a:srgbClr val="3333CC"/>
                </a:solidFill>
              </a:rPr>
              <a:pPr>
                <a:defRPr/>
              </a:pPr>
              <a:t>69</a:t>
            </a:fld>
            <a:endParaRPr lang="en-US" altLang="ko-KR">
              <a:solidFill>
                <a:srgbClr val="3333CC"/>
              </a:solidFill>
            </a:endParaRPr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5" y="163513"/>
            <a:ext cx="4548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강의 내</a:t>
            </a:r>
            <a:r>
              <a:rPr lang="ko-KR" altLang="en-US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용</a:t>
            </a: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324545" y="980728"/>
            <a:ext cx="8569325" cy="469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36000" rIns="36000" bIns="36000">
            <a:spAutoFit/>
          </a:bodyPr>
          <a:lstStyle/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분류 정의와 적용사례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개요와 동작 원리</a:t>
            </a:r>
            <a:endParaRPr lang="en-US" altLang="ko-KR" sz="2400" b="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45085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의사결정 트리 구축 방법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</a:rPr>
              <a:t>헌트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 알고리즘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구축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속성 시험 조건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</a:rPr>
              <a:t>트리 </a:t>
            </a:r>
            <a:r>
              <a:rPr lang="ko-KR" altLang="en-US" sz="2200" b="0" dirty="0">
                <a:solidFill>
                  <a:srgbClr val="000000"/>
                </a:solidFill>
                <a:ea typeface="HY헤드라인M" pitchFamily="18" charset="-127"/>
              </a:rPr>
              <a:t>구축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err="1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불순도와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 최적 분할</a:t>
            </a:r>
            <a:endParaRPr lang="en-US" altLang="ko-KR" sz="2200" b="0" dirty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908050" lvl="1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1"/>
              </a:buClr>
              <a:buFont typeface="Wingdings" panose="05000000000000000000" pitchFamily="2" charset="2"/>
              <a:buChar char="l"/>
              <a:tabLst>
                <a:tab pos="450850" algn="l"/>
                <a:tab pos="2962275" algn="l"/>
              </a:tabLst>
            </a:pP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트리 구축 </a:t>
            </a:r>
            <a:r>
              <a:rPr lang="en-US" altLang="ko-KR" sz="2200" b="0" dirty="0">
                <a:solidFill>
                  <a:srgbClr val="000000"/>
                </a:solidFill>
                <a:ea typeface="HY헤드라인M" pitchFamily="18" charset="-127"/>
                <a:sym typeface="Symbol"/>
              </a:rPr>
              <a:t> </a:t>
            </a:r>
            <a:r>
              <a:rPr lang="ko-KR" altLang="en-US" sz="2200" b="0" dirty="0" smtClean="0">
                <a:solidFill>
                  <a:srgbClr val="000000"/>
                </a:solidFill>
                <a:ea typeface="HY헤드라인M" pitchFamily="18" charset="-127"/>
                <a:sym typeface="Symbol"/>
              </a:rPr>
              <a:t>분류 오류</a:t>
            </a:r>
            <a:endParaRPr lang="en-US" altLang="ko-KR" sz="2200" b="0" dirty="0" smtClean="0">
              <a:solidFill>
                <a:srgbClr val="000000"/>
              </a:solidFill>
              <a:ea typeface="HY헤드라인M" pitchFamily="18" charset="-127"/>
              <a:sym typeface="Symbol"/>
            </a:endParaRPr>
          </a:p>
          <a:p>
            <a:pPr marL="450850" lvl="0" indent="-4508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Blip>
                <a:blip r:embed="rId3"/>
              </a:buBlip>
              <a:tabLst>
                <a:tab pos="450850" algn="l"/>
                <a:tab pos="2962275" algn="l"/>
              </a:tabLst>
            </a:pPr>
            <a:r>
              <a:rPr lang="ko-KR" altLang="en-US" sz="2400" b="0" dirty="0">
                <a:solidFill>
                  <a:srgbClr val="000000"/>
                </a:solidFill>
                <a:ea typeface="HY헤드라인M" pitchFamily="18" charset="-127"/>
              </a:rPr>
              <a:t>의사결정 </a:t>
            </a:r>
            <a:r>
              <a:rPr lang="ko-KR" altLang="en-US" sz="2400" b="0" dirty="0" err="1" smtClean="0">
                <a:solidFill>
                  <a:srgbClr val="000000"/>
                </a:solidFill>
                <a:ea typeface="HY헤드라인M" pitchFamily="18" charset="-127"/>
              </a:rPr>
              <a:t>트리의</a:t>
            </a:r>
            <a:r>
              <a:rPr lang="ko-KR" altLang="en-US" sz="2400" b="0" dirty="0" smtClean="0">
                <a:solidFill>
                  <a:srgbClr val="000000"/>
                </a:solidFill>
                <a:ea typeface="HY헤드라인M" pitchFamily="18" charset="-127"/>
              </a:rPr>
              <a:t> 장점과 이슈</a:t>
            </a:r>
            <a:endParaRPr lang="en-US" altLang="ko-KR" sz="2400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0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작업의 예제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(1/2)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5505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종양 세포</a:t>
            </a:r>
            <a:r>
              <a:rPr lang="en-US" altLang="ko-KR" sz="2000" b="0" dirty="0" smtClean="0">
                <a:ea typeface="HY헤드라인M" pitchFamily="18" charset="-127"/>
              </a:rPr>
              <a:t>(tumor cells)</a:t>
            </a:r>
            <a:r>
              <a:rPr lang="ko-KR" altLang="en-US" sz="2000" b="0" dirty="0" smtClean="0">
                <a:ea typeface="HY헤드라인M" pitchFamily="18" charset="-127"/>
              </a:rPr>
              <a:t>가 양성인지 </a:t>
            </a:r>
            <a:r>
              <a:rPr lang="en-US" altLang="ko-KR" sz="2000" b="0" dirty="0" smtClean="0">
                <a:ea typeface="HY헤드라인M" pitchFamily="18" charset="-127"/>
              </a:rPr>
              <a:t/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음성</a:t>
            </a:r>
            <a:r>
              <a:rPr lang="en-US" altLang="ko-KR" sz="2000" b="0" dirty="0" smtClean="0">
                <a:ea typeface="HY헤드라인M" pitchFamily="18" charset="-127"/>
              </a:rPr>
              <a:t>(</a:t>
            </a:r>
            <a:r>
              <a:rPr lang="ko-KR" altLang="en-US" sz="2000" b="0" dirty="0" smtClean="0">
                <a:ea typeface="HY헤드라인M" pitchFamily="18" charset="-127"/>
              </a:rPr>
              <a:t>악성</a:t>
            </a:r>
            <a:r>
              <a:rPr lang="en-US" altLang="ko-KR" sz="2000" b="0" dirty="0" smtClean="0">
                <a:ea typeface="HY헤드라인M" pitchFamily="18" charset="-127"/>
              </a:rPr>
              <a:t>)</a:t>
            </a:r>
            <a:r>
              <a:rPr lang="ko-KR" altLang="en-US" sz="2000" b="0" dirty="0" smtClean="0">
                <a:ea typeface="HY헤드라인M" pitchFamily="18" charset="-127"/>
              </a:rPr>
              <a:t>인지를 판별한다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신용카드 트랜잭션이 정상인지 사기인지 </a:t>
            </a:r>
            <a:r>
              <a:rPr lang="en-US" altLang="ko-KR" sz="2000" b="0" dirty="0" smtClean="0">
                <a:ea typeface="HY헤드라인M" pitchFamily="18" charset="-127"/>
              </a:rPr>
              <a:t/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구분한다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3554" name="Picture 2" descr="Tumor Cells @ TriScience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36625"/>
            <a:ext cx="2991222" cy="24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static.indianexpress.com/m-images/Sat%20Sep%2028%202013,%2004:08%20hrs/M_Id_424262_Card_transa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59" r="15930"/>
          <a:stretch/>
        </p:blipFill>
        <p:spPr bwMode="auto">
          <a:xfrm>
            <a:off x="5354220" y="3630522"/>
            <a:ext cx="353895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작업의 예제 </a:t>
            </a:r>
            <a:r>
              <a:rPr lang="en-US" altLang="ko-KR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(2/2)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5505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단백질</a:t>
            </a:r>
            <a:r>
              <a:rPr lang="en-US" altLang="ko-KR" sz="2000" b="0" dirty="0" smtClean="0">
                <a:ea typeface="HY헤드라인M" pitchFamily="18" charset="-127"/>
              </a:rPr>
              <a:t>(protein)</a:t>
            </a:r>
            <a:r>
              <a:rPr lang="ko-KR" altLang="en-US" sz="2000" b="0" dirty="0" smtClean="0">
                <a:ea typeface="HY헤드라인M" pitchFamily="18" charset="-127"/>
              </a:rPr>
              <a:t>의 </a:t>
            </a:r>
            <a:r>
              <a:rPr lang="en-US" altLang="ko-KR" sz="2000" b="0" dirty="0" smtClean="0">
                <a:ea typeface="HY헤드라인M" pitchFamily="18" charset="-127"/>
              </a:rPr>
              <a:t>2</a:t>
            </a:r>
            <a:r>
              <a:rPr lang="ko-KR" altLang="en-US" sz="2000" b="0" dirty="0" smtClean="0">
                <a:ea typeface="HY헤드라인M" pitchFamily="18" charset="-127"/>
              </a:rPr>
              <a:t>차 구조가 </a:t>
            </a:r>
            <a:r>
              <a:rPr lang="en-US" altLang="ko-KR" sz="2000" b="0" dirty="0" smtClean="0">
                <a:ea typeface="HY헤드라인M" pitchFamily="18" charset="-127"/>
              </a:rPr>
              <a:t>alpha-helix</a:t>
            </a:r>
            <a:r>
              <a:rPr lang="ko-KR" altLang="en-US" sz="2000" b="0" dirty="0" smtClean="0">
                <a:ea typeface="HY헤드라인M" pitchFamily="18" charset="-127"/>
              </a:rPr>
              <a:t>인지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en-US" altLang="ko-KR" sz="2000" b="0" dirty="0" smtClean="0">
                <a:ea typeface="HY헤드라인M" pitchFamily="18" charset="-127"/>
              </a:rPr>
              <a:t>beta-sheet</a:t>
            </a:r>
            <a:r>
              <a:rPr lang="ko-KR" altLang="en-US" sz="2000" b="0" dirty="0" smtClean="0">
                <a:ea typeface="HY헤드라인M" pitchFamily="18" charset="-127"/>
              </a:rPr>
              <a:t>인지</a:t>
            </a:r>
            <a:r>
              <a:rPr lang="en-US" altLang="ko-KR" sz="2000" b="0" dirty="0" smtClean="0">
                <a:ea typeface="HY헤드라인M" pitchFamily="18" charset="-127"/>
              </a:rPr>
              <a:t>, random coil</a:t>
            </a:r>
            <a:r>
              <a:rPr lang="ko-KR" altLang="en-US" sz="2000" b="0" dirty="0" smtClean="0">
                <a:ea typeface="HY헤드라인M" pitchFamily="18" charset="-127"/>
              </a:rPr>
              <a:t>인지 분류한다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endParaRPr lang="en-US" altLang="ko-KR" sz="2000" b="0" dirty="0" smtClean="0">
              <a:ea typeface="HY헤드라인M" pitchFamily="18" charset="-127"/>
            </a:endParaRP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신문 기사를 경제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날씨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r>
              <a:rPr lang="ko-KR" altLang="en-US" sz="2000" b="0" dirty="0" smtClean="0">
                <a:ea typeface="HY헤드라인M" pitchFamily="18" charset="-127"/>
              </a:rPr>
              <a:t>연예</a:t>
            </a:r>
            <a:r>
              <a:rPr lang="en-US" altLang="ko-KR" sz="2000" b="0" dirty="0" smtClean="0">
                <a:ea typeface="HY헤드라인M" pitchFamily="18" charset="-127"/>
              </a:rPr>
              <a:t>, </a:t>
            </a:r>
            <a:br>
              <a:rPr lang="en-US" altLang="ko-KR" sz="2000" b="0" dirty="0" smtClean="0">
                <a:ea typeface="HY헤드라인M" pitchFamily="18" charset="-127"/>
              </a:rPr>
            </a:br>
            <a:r>
              <a:rPr lang="ko-KR" altLang="en-US" sz="2000" b="0" dirty="0" smtClean="0">
                <a:ea typeface="HY헤드라인M" pitchFamily="18" charset="-127"/>
              </a:rPr>
              <a:t>스포츠 등으로 구분한다</a:t>
            </a:r>
            <a:r>
              <a:rPr lang="en-US" altLang="ko-KR" sz="2000" b="0" dirty="0" smtClean="0">
                <a:ea typeface="HY헤드라인M" pitchFamily="18" charset="-127"/>
              </a:rPr>
              <a:t>.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20" y="900113"/>
            <a:ext cx="2607465" cy="267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http://ojsfile.ohmynews.com/STD_IMG_FILE/2007/1019/IE000820208_ST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9" y="3861048"/>
            <a:ext cx="4263873" cy="251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9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8AEC989E-555E-4E55-9F3C-343127921532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815974" y="163513"/>
            <a:ext cx="5844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r>
              <a:rPr lang="ko-KR" altLang="en-US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HY헤드라인M" pitchFamily="18" charset="-127"/>
              </a:rPr>
              <a:t>분류 기술의 종류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HY헤드라인M" pitchFamily="18" charset="-127"/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323850" y="936625"/>
            <a:ext cx="8569325" cy="31504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의사결정 트리 </a:t>
            </a:r>
            <a:r>
              <a:rPr lang="en-US" altLang="ko-KR" sz="2000" b="0" dirty="0" smtClean="0">
                <a:ea typeface="HY헤드라인M" pitchFamily="18" charset="-127"/>
              </a:rPr>
              <a:t>(Decision Trees)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규칙기반 분류기 </a:t>
            </a:r>
            <a:r>
              <a:rPr lang="en-US" altLang="ko-KR" sz="2000" b="0" dirty="0" smtClean="0">
                <a:ea typeface="HY헤드라인M" pitchFamily="18" charset="-127"/>
              </a:rPr>
              <a:t>(Rule-based Classifiers)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ea typeface="HY헤드라인M" pitchFamily="18" charset="-127"/>
              </a:rPr>
              <a:t>인접</a:t>
            </a:r>
            <a:r>
              <a:rPr lang="en-US" altLang="ko-KR" sz="2000" b="0" dirty="0" smtClean="0">
                <a:ea typeface="HY헤드라인M" pitchFamily="18" charset="-127"/>
              </a:rPr>
              <a:t> </a:t>
            </a:r>
            <a:r>
              <a:rPr lang="ko-KR" altLang="en-US" sz="2000" b="0" dirty="0" smtClean="0">
                <a:ea typeface="HY헤드라인M" pitchFamily="18" charset="-127"/>
              </a:rPr>
              <a:t>이웃 분류기 </a:t>
            </a:r>
            <a:r>
              <a:rPr lang="en-US" altLang="ko-KR" sz="2000" b="0" dirty="0" smtClean="0">
                <a:ea typeface="HY헤드라인M" pitchFamily="18" charset="-127"/>
              </a:rPr>
              <a:t>(Nearest Neighbor Classifiers)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err="1" smtClean="0">
                <a:ea typeface="HY헤드라인M" pitchFamily="18" charset="-127"/>
              </a:rPr>
              <a:t>베이지안</a:t>
            </a:r>
            <a:r>
              <a:rPr lang="ko-KR" altLang="en-US" sz="2000" b="0" dirty="0" smtClean="0">
                <a:ea typeface="HY헤드라인M" pitchFamily="18" charset="-127"/>
              </a:rPr>
              <a:t> 분류기 </a:t>
            </a:r>
            <a:r>
              <a:rPr lang="en-US" altLang="ko-KR" sz="2000" b="0" dirty="0" smtClean="0">
                <a:ea typeface="HY헤드라인M" pitchFamily="18" charset="-127"/>
              </a:rPr>
              <a:t>(Bayesian Classifiers)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인공 신경망 </a:t>
            </a:r>
            <a:r>
              <a:rPr lang="en-US" altLang="ko-KR" sz="2000" b="0" dirty="0" smtClean="0">
                <a:solidFill>
                  <a:srgbClr val="000000"/>
                </a:solidFill>
                <a:ea typeface="HY헤드라인M" pitchFamily="18" charset="-127"/>
              </a:rPr>
              <a:t>(Artificial Neural Networks)</a:t>
            </a:r>
          </a:p>
          <a:p>
            <a:pPr marL="292100" indent="-2921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Blip>
                <a:blip r:embed="rId3"/>
              </a:buBlip>
              <a:tabLst>
                <a:tab pos="268288" algn="l"/>
              </a:tabLst>
            </a:pPr>
            <a:r>
              <a:rPr lang="ko-KR" altLang="en-US" sz="2000" b="0" dirty="0" smtClean="0">
                <a:solidFill>
                  <a:srgbClr val="000000"/>
                </a:solidFill>
                <a:ea typeface="HY헤드라인M" pitchFamily="18" charset="-127"/>
              </a:rPr>
              <a:t>지지도 벡터 머신 </a:t>
            </a:r>
            <a:r>
              <a:rPr lang="en-US" altLang="ko-KR" sz="2000" b="0" dirty="0" smtClean="0">
                <a:solidFill>
                  <a:srgbClr val="000000"/>
                </a:solidFill>
                <a:ea typeface="HY헤드라인M" pitchFamily="18" charset="-127"/>
              </a:rPr>
              <a:t>(SVM: Support Vector Machines)</a:t>
            </a:r>
            <a:endParaRPr lang="en-US" altLang="ko-KR" b="0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68702" y="475360"/>
            <a:ext cx="984811" cy="25736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spAutoFit/>
          </a:bodyPr>
          <a:lstStyle/>
          <a:p>
            <a:pPr marL="292100" indent="-29210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tabLst>
                <a:tab pos="292100" algn="l"/>
                <a:tab pos="685800" algn="l"/>
              </a:tabLst>
            </a:pPr>
            <a:r>
              <a:rPr lang="en-US" altLang="ko-KR" sz="1200" b="0" dirty="0" smtClean="0">
                <a:solidFill>
                  <a:srgbClr val="0066CC"/>
                </a:solidFill>
                <a:ea typeface="HY헤드라인M" pitchFamily="18" charset="-127"/>
                <a:sym typeface="Wingdings" pitchFamily="2" charset="2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27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  <a:spAutoFit/>
      </a:bodyPr>
      <a:lstStyle>
        <a:defPPr marL="292100" marR="0" indent="-292100" algn="l" defTabSz="914400" rtl="0" eaLnBrk="1" fontAlgn="ctr" latinLnBrk="1" hangingPunct="1">
          <a:lnSpc>
            <a:spcPct val="140000"/>
          </a:lnSpc>
          <a:spcBef>
            <a:spcPct val="20000"/>
          </a:spcBef>
          <a:spcAft>
            <a:spcPct val="0"/>
          </a:spcAft>
          <a:buClr>
            <a:srgbClr val="660066"/>
          </a:buClr>
          <a:buSzTx/>
          <a:buFont typeface="Wingdings" pitchFamily="2" charset="2"/>
          <a:buChar char="v"/>
          <a:tabLst>
            <a:tab pos="292100" algn="l"/>
            <a:tab pos="685800" algn="l"/>
          </a:tabLst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굴림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25083</TotalTime>
  <Words>2034</Words>
  <Application>Microsoft Macintosh PowerPoint</Application>
  <PresentationFormat>화면 슬라이드 쇼(4:3)</PresentationFormat>
  <Paragraphs>518</Paragraphs>
  <Slides>69</Slides>
  <Notes>68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굴림</vt:lpstr>
      <vt:lpstr>굴림체</vt:lpstr>
      <vt:lpstr>HY헤드라인M</vt:lpstr>
      <vt:lpstr>Symbol</vt:lpstr>
      <vt:lpstr>Times New Roman</vt:lpstr>
      <vt:lpstr>Trebuchet MS</vt:lpstr>
      <vt:lpstr>Wingdings</vt:lpstr>
      <vt:lpstr>기본 디자인</vt:lpstr>
      <vt:lpstr>2_기본 디자인</vt:lpstr>
      <vt:lpstr>3_기본 디자인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</dc:title>
  <dc:creator>문양세</dc:creator>
  <cp:lastModifiedBy>지소현</cp:lastModifiedBy>
  <cp:revision>1859</cp:revision>
  <cp:lastPrinted>2014-11-14T01:26:56Z</cp:lastPrinted>
  <dcterms:created xsi:type="dcterms:W3CDTF">2003-03-03T08:07:33Z</dcterms:created>
  <dcterms:modified xsi:type="dcterms:W3CDTF">2017-04-04T03:35:34Z</dcterms:modified>
</cp:coreProperties>
</file>